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96" r:id="rId2"/>
    <p:sldId id="546" r:id="rId3"/>
    <p:sldId id="547" r:id="rId4"/>
    <p:sldId id="548" r:id="rId5"/>
    <p:sldId id="549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645" r:id="rId23"/>
    <p:sldId id="647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655" r:id="rId32"/>
    <p:sldId id="658" r:id="rId33"/>
    <p:sldId id="659" r:id="rId34"/>
    <p:sldId id="660" r:id="rId35"/>
    <p:sldId id="661" r:id="rId36"/>
    <p:sldId id="662" r:id="rId37"/>
    <p:sldId id="663" r:id="rId38"/>
    <p:sldId id="664" r:id="rId39"/>
    <p:sldId id="665" r:id="rId40"/>
    <p:sldId id="667" r:id="rId41"/>
    <p:sldId id="393" r:id="rId42"/>
    <p:sldId id="644" r:id="rId43"/>
    <p:sldId id="39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yrau" initials="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8" autoAdjust="0"/>
    <p:restoredTop sz="94669" autoAdjust="0"/>
  </p:normalViewPr>
  <p:slideViewPr>
    <p:cSldViewPr>
      <p:cViewPr varScale="1">
        <p:scale>
          <a:sx n="115" d="100"/>
          <a:sy n="115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804B-CC0C-4E61-99BA-243EDDF49F96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9E15F-90ED-40D4-BDF0-7FBEFFB2A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56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62D4CA-EF5D-4672-BD5D-BA7641AE18BA}" type="slidenum">
              <a:rPr lang="fr-F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3624BC-0236-42EA-8E60-70194F37F1B9}" type="slidenum">
              <a:rPr lang="fr-FR" sz="1200"/>
              <a:pPr eaLnBrk="1" hangingPunct="1"/>
              <a:t>10</a:t>
            </a:fld>
            <a:endParaRPr 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AE892F-2B88-45D3-8A29-4A126E6B3DA9}" type="slidenum">
              <a:rPr lang="fr-FR" sz="1200"/>
              <a:pPr eaLnBrk="1" hangingPunct="1"/>
              <a:t>11</a:t>
            </a:fld>
            <a:endParaRPr lang="fr-F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46285A-C119-4B28-918A-BB65539919EC}" type="slidenum">
              <a:rPr lang="fr-FR" sz="1200"/>
              <a:pPr eaLnBrk="1" hangingPunct="1"/>
              <a:t>12</a:t>
            </a:fld>
            <a:endParaRPr lang="fr-F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F3F1B-2DD6-4CC4-A0E1-FCCEC2213A4A}" type="slidenum">
              <a:rPr lang="fr-FR" sz="1200"/>
              <a:pPr eaLnBrk="1" hangingPunct="1"/>
              <a:t>13</a:t>
            </a:fld>
            <a:endParaRPr lang="fr-F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5CF584-A383-42C5-BF28-6A7470913085}" type="slidenum">
              <a:rPr lang="fr-FR" sz="1200"/>
              <a:pPr eaLnBrk="1" hangingPunct="1"/>
              <a:t>14</a:t>
            </a:fld>
            <a:endParaRPr lang="fr-F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4B28A9-2BAC-43CD-841A-4C07DE0CB5D5}" type="slidenum">
              <a:rPr lang="fr-FR" sz="1200"/>
              <a:pPr eaLnBrk="1" hangingPunct="1"/>
              <a:t>15</a:t>
            </a:fld>
            <a:endParaRPr lang="fr-F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B71FC1-A7C4-4DFF-9CA8-77E7DBDA8B85}" type="slidenum">
              <a:rPr lang="fr-FR" sz="1200"/>
              <a:pPr eaLnBrk="1" hangingPunct="1"/>
              <a:t>16</a:t>
            </a:fld>
            <a:endParaRPr lang="fr-F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66A4F6-FE6D-4269-BEB5-5793460A706E}" type="slidenum">
              <a:rPr lang="fr-FR" sz="1200"/>
              <a:pPr eaLnBrk="1" hangingPunct="1"/>
              <a:t>17</a:t>
            </a:fld>
            <a:endParaRPr lang="fr-F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4EFB18-83DD-49B5-BC71-B51E31FDFFBD}" type="slidenum">
              <a:rPr lang="fr-FR" sz="1200"/>
              <a:pPr eaLnBrk="1" hangingPunct="1"/>
              <a:t>18</a:t>
            </a:fld>
            <a:endParaRPr lang="fr-F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AEFC93-9674-4261-A761-53A2E9AFB17A}" type="slidenum">
              <a:rPr lang="fr-FR" sz="1200"/>
              <a:pPr eaLnBrk="1" hangingPunct="1"/>
              <a:t>19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C0FF1C-2CA3-42AC-BB7D-0575C99E674B}" type="slidenum">
              <a:rPr lang="fr-FR" sz="1200"/>
              <a:pPr eaLnBrk="1" hangingPunct="1"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7A92A0-1274-4923-B447-F3EB7C15A84E}" type="slidenum">
              <a:rPr lang="fr-FR" sz="1200"/>
              <a:pPr eaLnBrk="1" hangingPunct="1"/>
              <a:t>20</a:t>
            </a:fld>
            <a:endParaRPr lang="fr-F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4CFA40-F643-4B6B-B5B0-C89CE783B056}" type="slidenum">
              <a:rPr lang="fr-FR" sz="1200"/>
              <a:pPr eaLnBrk="1" hangingPunct="1"/>
              <a:t>21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A2EB38-0644-4BBB-AB54-DC9E13EEA6B0}" type="slidenum">
              <a:rPr lang="fr-FR" sz="1200"/>
              <a:pPr eaLnBrk="1" hangingPunct="1"/>
              <a:t>3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DD6B81-E3BD-40D6-ADF9-C62080525E82}" type="slidenum">
              <a:rPr lang="fr-FR" sz="1200"/>
              <a:pPr eaLnBrk="1" hangingPunct="1"/>
              <a:t>4</a:t>
            </a:fld>
            <a:endParaRPr 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E0C8ED-42A3-4ADD-A786-39602772AAD5}" type="slidenum">
              <a:rPr lang="fr-FR" sz="1200"/>
              <a:pPr eaLnBrk="1" hangingPunct="1"/>
              <a:t>5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FC004D-2344-4902-A90E-D94E0C5A2122}" type="slidenum">
              <a:rPr lang="fr-FR" sz="1200"/>
              <a:pPr eaLnBrk="1" hangingPunct="1"/>
              <a:t>6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69C5CC-E798-4C1A-97C0-7C62D5D53184}" type="slidenum">
              <a:rPr lang="fr-FR" sz="1200"/>
              <a:pPr eaLnBrk="1" hangingPunct="1"/>
              <a:t>7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C02CA7-FDC7-4871-ABC0-D11B82FFC3CB}" type="slidenum">
              <a:rPr lang="fr-FR" sz="1200"/>
              <a:pPr eaLnBrk="1" hangingPunct="1"/>
              <a:t>8</a:t>
            </a:fld>
            <a:endParaRPr 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1785F1-94AC-412E-822B-710801B3C336}" type="slidenum">
              <a:rPr lang="fr-FR" sz="1200"/>
              <a:pPr eaLnBrk="1" hangingPunct="1"/>
              <a:t>9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2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9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01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77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68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39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53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C3F2-4EC8-4ACF-8F34-077AA74D035D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FAE4-DCAD-4455-AA61-BC66F3F89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0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6538" y="4433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latin typeface="Arial Narrow" panose="020B0606020202030204" pitchFamily="34" charset="0"/>
              </a:rPr>
              <a:t>II – Les Enzymes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36538" y="1340768"/>
            <a:ext cx="40306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dirty="0">
                <a:latin typeface="Arial Narrow" panose="020B0606020202030204" pitchFamily="34" charset="0"/>
              </a:rPr>
              <a:t>1 - Introduction – Définitions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6538" y="2010475"/>
            <a:ext cx="6223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Arial Narrow" panose="020B0606020202030204" pitchFamily="34" charset="0"/>
              </a:rPr>
              <a:t>2 - Les cofacteurs enzymatiques</a:t>
            </a:r>
          </a:p>
          <a:p>
            <a:pPr eaLnBrk="1" hangingPunct="1"/>
            <a:r>
              <a:rPr lang="fr-FR" sz="2400" dirty="0">
                <a:latin typeface="Arial Narrow" panose="020B0606020202030204" pitchFamily="34" charset="0"/>
              </a:rPr>
              <a:t>	</a:t>
            </a:r>
            <a:r>
              <a:rPr lang="fr-FR" sz="2000" dirty="0">
                <a:latin typeface="Arial Narrow" panose="020B0606020202030204" pitchFamily="34" charset="0"/>
              </a:rPr>
              <a:t>A - biotine (ou vitamine B8)</a:t>
            </a:r>
          </a:p>
          <a:p>
            <a:pPr eaLnBrk="1" hangingPunct="1"/>
            <a:r>
              <a:rPr lang="fr-FR" sz="2000" dirty="0">
                <a:latin typeface="Arial Narrow" panose="020B0606020202030204" pitchFamily="34" charset="0"/>
              </a:rPr>
              <a:t>	</a:t>
            </a:r>
            <a:r>
              <a:rPr lang="fr-FR" sz="2000" dirty="0" smtClean="0">
                <a:latin typeface="Arial Narrow" panose="020B0606020202030204" pitchFamily="34" charset="0"/>
              </a:rPr>
              <a:t>B </a:t>
            </a:r>
            <a:r>
              <a:rPr lang="fr-FR" sz="2000" dirty="0">
                <a:latin typeface="Arial Narrow" panose="020B0606020202030204" pitchFamily="34" charset="0"/>
              </a:rPr>
              <a:t>- Nicotinamide Adénine </a:t>
            </a:r>
            <a:r>
              <a:rPr lang="fr-FR" sz="2000" dirty="0" err="1">
                <a:latin typeface="Arial Narrow" panose="020B0606020202030204" pitchFamily="34" charset="0"/>
              </a:rPr>
              <a:t>Dinucléotide</a:t>
            </a:r>
            <a:r>
              <a:rPr lang="fr-FR" sz="2000" dirty="0">
                <a:latin typeface="Arial Narrow" panose="020B0606020202030204" pitchFamily="34" charset="0"/>
              </a:rPr>
              <a:t> (NAD</a:t>
            </a:r>
            <a:r>
              <a:rPr lang="fr-FR" sz="2000" baseline="30000" dirty="0">
                <a:latin typeface="Arial Narrow" panose="020B0606020202030204" pitchFamily="34" charset="0"/>
              </a:rPr>
              <a:t>+</a:t>
            </a:r>
            <a:r>
              <a:rPr lang="fr-FR" sz="2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6062" y="3356992"/>
            <a:ext cx="785432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Arial Narrow" panose="020B0606020202030204" pitchFamily="34" charset="0"/>
              </a:rPr>
              <a:t>3 - La réaction enzymatique</a:t>
            </a:r>
          </a:p>
          <a:p>
            <a:pPr eaLnBrk="1" hangingPunct="1"/>
            <a:r>
              <a:rPr lang="fr-FR" sz="2400" dirty="0">
                <a:latin typeface="Arial Narrow" panose="020B0606020202030204" pitchFamily="34" charset="0"/>
              </a:rPr>
              <a:t>	</a:t>
            </a:r>
            <a:r>
              <a:rPr lang="fr-FR" sz="2000" dirty="0">
                <a:latin typeface="Arial Narrow" panose="020B0606020202030204" pitchFamily="34" charset="0"/>
              </a:rPr>
              <a:t>A - réaction non-catalysée</a:t>
            </a:r>
          </a:p>
          <a:p>
            <a:pPr eaLnBrk="1" hangingPunct="1"/>
            <a:r>
              <a:rPr lang="fr-FR" sz="2000" dirty="0">
                <a:latin typeface="Arial Narrow" panose="020B0606020202030204" pitchFamily="34" charset="0"/>
              </a:rPr>
              <a:t>	B - catalyse enzymatique</a:t>
            </a:r>
          </a:p>
          <a:p>
            <a:pPr eaLnBrk="1" hangingPunct="1"/>
            <a:r>
              <a:rPr lang="fr-FR" sz="2000" dirty="0">
                <a:latin typeface="Arial Narrow" panose="020B0606020202030204" pitchFamily="34" charset="0"/>
              </a:rPr>
              <a:t>	C - notion de site actif</a:t>
            </a:r>
          </a:p>
          <a:p>
            <a:pPr eaLnBrk="1" hangingPunct="1"/>
            <a:r>
              <a:rPr lang="fr-FR" sz="2000" dirty="0">
                <a:latin typeface="Arial Narrow" panose="020B0606020202030204" pitchFamily="34" charset="0"/>
              </a:rPr>
              <a:t>	D - introduction à la cinétique </a:t>
            </a:r>
            <a:r>
              <a:rPr lang="fr-FR" sz="2000" dirty="0" smtClean="0">
                <a:latin typeface="Arial Narrow" panose="020B0606020202030204" pitchFamily="34" charset="0"/>
              </a:rPr>
              <a:t>enzymatique</a:t>
            </a:r>
          </a:p>
          <a:p>
            <a:pPr eaLnBrk="1" hangingPunct="1"/>
            <a:r>
              <a:rPr lang="fr-FR" sz="2000" dirty="0" smtClean="0">
                <a:latin typeface="Arial Narrow" panose="020B0606020202030204" pitchFamily="34" charset="0"/>
              </a:rPr>
              <a:t>	E </a:t>
            </a:r>
            <a:r>
              <a:rPr lang="fr-FR" sz="2000" dirty="0">
                <a:latin typeface="Arial Narrow" panose="020B0606020202030204" pitchFamily="34" charset="0"/>
              </a:rPr>
              <a:t>– </a:t>
            </a:r>
            <a:r>
              <a:rPr lang="fr-FR" sz="2000" dirty="0" smtClean="0">
                <a:latin typeface="Arial Narrow" panose="020B0606020202030204" pitchFamily="34" charset="0"/>
              </a:rPr>
              <a:t>mesures </a:t>
            </a:r>
            <a:r>
              <a:rPr lang="fr-FR" sz="2000" dirty="0">
                <a:latin typeface="Arial Narrow" panose="020B0606020202030204" pitchFamily="34" charset="0"/>
              </a:rPr>
              <a:t>enzymatiques : quantification d’une biomolécule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7" descr="j04326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46" y="6033219"/>
            <a:ext cx="49236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03200" y="2996674"/>
            <a:ext cx="8783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Parce que la molécule R, pour se transformer en molécule P, doit passer une barrière d’énergie.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90500" y="4388911"/>
            <a:ext cx="8783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Cette barrière correspond à l’énergie thermique nécessaire pour que la molécule R soit en "position" correcte pour être transformée en molécule P, c’est à dire pour que R atteigne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son état de transition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982463" y="1977722"/>
            <a:ext cx="317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Pourquoi ?</a:t>
            </a:r>
            <a:endParaRPr lang="fr-FR" sz="7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réaction non-catalysée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7" name="Group 27"/>
          <p:cNvGrpSpPr>
            <a:grpSpLocks/>
          </p:cNvGrpSpPr>
          <p:nvPr/>
        </p:nvGrpSpPr>
        <p:grpSpPr bwMode="auto">
          <a:xfrm>
            <a:off x="4972050" y="2159446"/>
            <a:ext cx="1673225" cy="1863725"/>
            <a:chOff x="3132" y="1140"/>
            <a:chExt cx="1054" cy="1174"/>
          </a:xfrm>
        </p:grpSpPr>
        <p:sp>
          <p:nvSpPr>
            <p:cNvPr id="14374" name="Line 15"/>
            <p:cNvSpPr>
              <a:spLocks noChangeShapeType="1"/>
            </p:cNvSpPr>
            <p:nvPr/>
          </p:nvSpPr>
          <p:spPr bwMode="auto">
            <a:xfrm flipV="1">
              <a:off x="3610" y="1140"/>
              <a:ext cx="0" cy="11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 useBgFill="1">
          <p:nvSpPr>
            <p:cNvPr id="14375" name="Text Box 16"/>
            <p:cNvSpPr txBox="1">
              <a:spLocks noChangeArrowheads="1"/>
            </p:cNvSpPr>
            <p:nvPr/>
          </p:nvSpPr>
          <p:spPr bwMode="auto">
            <a:xfrm>
              <a:off x="3132" y="1492"/>
              <a:ext cx="1054" cy="407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fr-FR" sz="1800" dirty="0" err="1">
                  <a:latin typeface="Symbol" panose="05050102010706020507" pitchFamily="18" charset="2"/>
                </a:rPr>
                <a:t>D</a:t>
              </a:r>
              <a:r>
                <a:rPr lang="fr-FR" sz="1800" dirty="0" err="1">
                  <a:latin typeface="Arial Narrow" panose="020B0606020202030204" pitchFamily="34" charset="0"/>
                </a:rPr>
                <a:t>G</a:t>
              </a:r>
              <a:r>
                <a:rPr lang="fr-FR" sz="1800" baseline="30000" dirty="0" err="1">
                  <a:latin typeface="Arial Narrow" panose="020B0606020202030204" pitchFamily="34" charset="0"/>
                </a:rPr>
                <a:t>ǂ</a:t>
              </a:r>
              <a:r>
                <a:rPr lang="fr-FR" sz="1800" baseline="30000" dirty="0"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fr-FR" sz="1800" dirty="0">
                  <a:latin typeface="Arial Narrow" panose="020B0606020202030204" pitchFamily="34" charset="0"/>
                </a:rPr>
                <a:t>non catalysé</a:t>
              </a:r>
            </a:p>
          </p:txBody>
        </p:sp>
      </p:grpSp>
      <p:grpSp>
        <p:nvGrpSpPr>
          <p:cNvPr id="14348" name="Group 30"/>
          <p:cNvGrpSpPr>
            <a:grpSpLocks/>
          </p:cNvGrpSpPr>
          <p:nvPr/>
        </p:nvGrpSpPr>
        <p:grpSpPr bwMode="auto">
          <a:xfrm>
            <a:off x="2278063" y="1905446"/>
            <a:ext cx="5865813" cy="584200"/>
            <a:chOff x="1435" y="980"/>
            <a:chExt cx="3695" cy="368"/>
          </a:xfrm>
        </p:grpSpPr>
        <p:sp>
          <p:nvSpPr>
            <p:cNvPr id="14372" name="Line 11"/>
            <p:cNvSpPr>
              <a:spLocks noChangeShapeType="1"/>
            </p:cNvSpPr>
            <p:nvPr/>
          </p:nvSpPr>
          <p:spPr bwMode="auto">
            <a:xfrm>
              <a:off x="1435" y="1136"/>
              <a:ext cx="29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 useBgFill="1">
          <p:nvSpPr>
            <p:cNvPr id="14373" name="Text Box 17"/>
            <p:cNvSpPr txBox="1">
              <a:spLocks noChangeArrowheads="1"/>
            </p:cNvSpPr>
            <p:nvPr/>
          </p:nvSpPr>
          <p:spPr bwMode="auto">
            <a:xfrm>
              <a:off x="4150" y="980"/>
              <a:ext cx="980" cy="36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fr-FR" sz="1600">
                  <a:latin typeface="Arial Narrow" panose="020B0606020202030204" pitchFamily="34" charset="0"/>
                </a:rPr>
                <a:t>État de transition</a:t>
              </a:r>
            </a:p>
            <a:p>
              <a:pPr algn="ctr"/>
              <a:r>
                <a:rPr lang="fr-FR" sz="1600">
                  <a:latin typeface="Arial Narrow" panose="020B0606020202030204" pitchFamily="34" charset="0"/>
                </a:rPr>
                <a:t>(non catalysé)</a:t>
              </a:r>
            </a:p>
          </p:txBody>
        </p:sp>
      </p:grpSp>
      <p:grpSp>
        <p:nvGrpSpPr>
          <p:cNvPr id="14349" name="Group 29"/>
          <p:cNvGrpSpPr>
            <a:grpSpLocks/>
          </p:cNvGrpSpPr>
          <p:nvPr/>
        </p:nvGrpSpPr>
        <p:grpSpPr bwMode="auto">
          <a:xfrm>
            <a:off x="4148138" y="1826071"/>
            <a:ext cx="558800" cy="338138"/>
            <a:chOff x="2595" y="939"/>
            <a:chExt cx="352" cy="213"/>
          </a:xfrm>
        </p:grpSpPr>
        <p:sp>
          <p:nvSpPr>
            <p:cNvPr id="14370" name="Rectangle 25"/>
            <p:cNvSpPr>
              <a:spLocks noChangeArrowheads="1"/>
            </p:cNvSpPr>
            <p:nvPr/>
          </p:nvSpPr>
          <p:spPr bwMode="auto">
            <a:xfrm>
              <a:off x="2649" y="939"/>
              <a:ext cx="24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rgbClr val="FF0000"/>
                  </a:solidFill>
                  <a:latin typeface="Arial Narrow" panose="020B0606020202030204" pitchFamily="34" charset="0"/>
                </a:rPr>
                <a:t>X</a:t>
              </a:r>
              <a:r>
                <a:rPr lang="fr-FR" sz="1600" baseline="30000">
                  <a:solidFill>
                    <a:srgbClr val="FF0000"/>
                  </a:solidFill>
                  <a:latin typeface="Arial Narrow" panose="020B0606020202030204" pitchFamily="34" charset="0"/>
                </a:rPr>
                <a:t>ǂ</a:t>
              </a:r>
            </a:p>
          </p:txBody>
        </p:sp>
        <p:sp>
          <p:nvSpPr>
            <p:cNvPr id="14371" name="Line 28"/>
            <p:cNvSpPr>
              <a:spLocks noChangeShapeType="1"/>
            </p:cNvSpPr>
            <p:nvPr/>
          </p:nvSpPr>
          <p:spPr bwMode="auto">
            <a:xfrm>
              <a:off x="2595" y="1138"/>
              <a:ext cx="3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4350" name="Text Box 31"/>
          <p:cNvSpPr txBox="1">
            <a:spLocks noChangeArrowheads="1"/>
          </p:cNvSpPr>
          <p:nvPr/>
        </p:nvSpPr>
        <p:spPr bwMode="auto">
          <a:xfrm>
            <a:off x="6164263" y="2669034"/>
            <a:ext cx="221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000">
                <a:solidFill>
                  <a:srgbClr val="FF0000"/>
                </a:solidFill>
                <a:latin typeface="Arial Narrow" panose="020B0606020202030204" pitchFamily="34" charset="0"/>
              </a:rPr>
              <a:t>Énergie d’activation</a:t>
            </a:r>
          </a:p>
        </p:txBody>
      </p:sp>
      <p:grpSp>
        <p:nvGrpSpPr>
          <p:cNvPr id="14351" name="Group 52"/>
          <p:cNvGrpSpPr>
            <a:grpSpLocks/>
          </p:cNvGrpSpPr>
          <p:nvPr/>
        </p:nvGrpSpPr>
        <p:grpSpPr bwMode="auto">
          <a:xfrm>
            <a:off x="3163889" y="1451421"/>
            <a:ext cx="2528888" cy="646113"/>
            <a:chOff x="2072" y="810"/>
            <a:chExt cx="1593" cy="407"/>
          </a:xfrm>
        </p:grpSpPr>
        <p:sp>
          <p:nvSpPr>
            <p:cNvPr id="14367" name="Text Box 48"/>
            <p:cNvSpPr txBox="1">
              <a:spLocks noChangeArrowheads="1"/>
            </p:cNvSpPr>
            <p:nvPr/>
          </p:nvSpPr>
          <p:spPr bwMode="auto">
            <a:xfrm>
              <a:off x="2072" y="810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3600">
                  <a:latin typeface="Arial Narrow" panose="020B0606020202030204" pitchFamily="34" charset="0"/>
                </a:rPr>
                <a:t>R</a:t>
              </a:r>
            </a:p>
          </p:txBody>
        </p:sp>
        <p:sp>
          <p:nvSpPr>
            <p:cNvPr id="14368" name="Text Box 49"/>
            <p:cNvSpPr txBox="1">
              <a:spLocks noChangeArrowheads="1"/>
            </p:cNvSpPr>
            <p:nvPr/>
          </p:nvSpPr>
          <p:spPr bwMode="auto">
            <a:xfrm>
              <a:off x="3389" y="810"/>
              <a:ext cx="27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3600">
                  <a:latin typeface="Arial Narrow" panose="020B0606020202030204" pitchFamily="34" charset="0"/>
                </a:rPr>
                <a:t>P</a:t>
              </a:r>
            </a:p>
          </p:txBody>
        </p:sp>
        <p:sp>
          <p:nvSpPr>
            <p:cNvPr id="14369" name="Line 50"/>
            <p:cNvSpPr>
              <a:spLocks noChangeShapeType="1"/>
            </p:cNvSpPr>
            <p:nvPr/>
          </p:nvSpPr>
          <p:spPr bwMode="auto">
            <a:xfrm>
              <a:off x="2389" y="1008"/>
              <a:ext cx="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352" name="Group 45"/>
          <p:cNvGrpSpPr>
            <a:grpSpLocks/>
          </p:cNvGrpSpPr>
          <p:nvPr/>
        </p:nvGrpSpPr>
        <p:grpSpPr bwMode="auto">
          <a:xfrm>
            <a:off x="2298700" y="4016821"/>
            <a:ext cx="4716463" cy="1543050"/>
            <a:chOff x="1448" y="2316"/>
            <a:chExt cx="2971" cy="972"/>
          </a:xfrm>
        </p:grpSpPr>
        <p:sp>
          <p:nvSpPr>
            <p:cNvPr id="14365" name="Line 43"/>
            <p:cNvSpPr>
              <a:spLocks noChangeShapeType="1"/>
            </p:cNvSpPr>
            <p:nvPr/>
          </p:nvSpPr>
          <p:spPr bwMode="auto">
            <a:xfrm>
              <a:off x="1472" y="3288"/>
              <a:ext cx="29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4366" name="Line 26"/>
            <p:cNvSpPr>
              <a:spLocks noChangeShapeType="1"/>
            </p:cNvSpPr>
            <p:nvPr/>
          </p:nvSpPr>
          <p:spPr bwMode="auto">
            <a:xfrm>
              <a:off x="1448" y="2316"/>
              <a:ext cx="29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4353" name="Line 4"/>
          <p:cNvSpPr>
            <a:spLocks noChangeShapeType="1"/>
          </p:cNvSpPr>
          <p:nvPr/>
        </p:nvSpPr>
        <p:spPr bwMode="auto">
          <a:xfrm>
            <a:off x="2009775" y="6380609"/>
            <a:ext cx="5399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3184525" y="6351711"/>
            <a:ext cx="3034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dirty="0">
                <a:latin typeface="Arial Narrow" panose="020B0606020202030204" pitchFamily="34" charset="0"/>
              </a:rPr>
              <a:t>Évolution de la réaction</a:t>
            </a: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 rot="-5400000">
            <a:off x="562769" y="3425477"/>
            <a:ext cx="2128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>
                <a:latin typeface="Arial Narrow" panose="020B0606020202030204" pitchFamily="34" charset="0"/>
              </a:rPr>
              <a:t>Énergie libre, G</a:t>
            </a:r>
          </a:p>
        </p:txBody>
      </p:sp>
      <p:sp>
        <p:nvSpPr>
          <p:cNvPr id="14356" name="Text Box 32"/>
          <p:cNvSpPr txBox="1">
            <a:spLocks noChangeArrowheads="1"/>
          </p:cNvSpPr>
          <p:nvPr/>
        </p:nvSpPr>
        <p:spPr bwMode="auto">
          <a:xfrm>
            <a:off x="2330450" y="4078734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>
                <a:latin typeface="Arial Narrow" panose="020B0606020202030204" pitchFamily="34" charset="0"/>
              </a:rPr>
              <a:t>Énergie libre de S</a:t>
            </a:r>
          </a:p>
        </p:txBody>
      </p:sp>
      <p:sp>
        <p:nvSpPr>
          <p:cNvPr id="14357" name="Text Box 33"/>
          <p:cNvSpPr txBox="1">
            <a:spLocks noChangeArrowheads="1"/>
          </p:cNvSpPr>
          <p:nvPr/>
        </p:nvSpPr>
        <p:spPr bwMode="auto">
          <a:xfrm>
            <a:off x="5843588" y="5637659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>
                <a:latin typeface="Arial Narrow" panose="020B0606020202030204" pitchFamily="34" charset="0"/>
              </a:rPr>
              <a:t>Énergie libre de P</a:t>
            </a:r>
          </a:p>
        </p:txBody>
      </p:sp>
      <p:sp>
        <p:nvSpPr>
          <p:cNvPr id="14358" name="Line 42"/>
          <p:cNvSpPr>
            <a:spLocks noChangeShapeType="1"/>
          </p:cNvSpPr>
          <p:nvPr/>
        </p:nvSpPr>
        <p:spPr bwMode="auto">
          <a:xfrm flipH="1" flipV="1">
            <a:off x="5730875" y="4073971"/>
            <a:ext cx="0" cy="146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5913438" y="4150171"/>
            <a:ext cx="286385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Calibri" pitchFamily="34" charset="0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G &lt;0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d’où réaction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 P thermodynamiquement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possible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360" name="Line 3"/>
          <p:cNvSpPr>
            <a:spLocks noChangeShapeType="1"/>
          </p:cNvSpPr>
          <p:nvPr/>
        </p:nvSpPr>
        <p:spPr bwMode="auto">
          <a:xfrm>
            <a:off x="2008188" y="1523693"/>
            <a:ext cx="0" cy="489819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4361" name="Freeform 12"/>
          <p:cNvSpPr>
            <a:spLocks/>
          </p:cNvSpPr>
          <p:nvPr/>
        </p:nvSpPr>
        <p:spPr bwMode="auto">
          <a:xfrm>
            <a:off x="2860675" y="2173734"/>
            <a:ext cx="4040188" cy="3414712"/>
          </a:xfrm>
          <a:custGeom>
            <a:avLst/>
            <a:gdLst>
              <a:gd name="T0" fmla="*/ 0 w 2545"/>
              <a:gd name="T1" fmla="*/ 2147483647 h 2151"/>
              <a:gd name="T2" fmla="*/ 2147483647 w 2545"/>
              <a:gd name="T3" fmla="*/ 2147483647 h 2151"/>
              <a:gd name="T4" fmla="*/ 2147483647 w 2545"/>
              <a:gd name="T5" fmla="*/ 2147483647 h 2151"/>
              <a:gd name="T6" fmla="*/ 2147483647 w 2545"/>
              <a:gd name="T7" fmla="*/ 2147483647 h 2151"/>
              <a:gd name="T8" fmla="*/ 2147483647 w 2545"/>
              <a:gd name="T9" fmla="*/ 2147483647 h 2151"/>
              <a:gd name="T10" fmla="*/ 2147483647 w 2545"/>
              <a:gd name="T11" fmla="*/ 2147483647 h 2151"/>
              <a:gd name="T12" fmla="*/ 2147483647 w 2545"/>
              <a:gd name="T13" fmla="*/ 2147483647 h 2151"/>
              <a:gd name="T14" fmla="*/ 2147483647 w 2545"/>
              <a:gd name="T15" fmla="*/ 2147483647 h 2151"/>
              <a:gd name="T16" fmla="*/ 2147483647 w 2545"/>
              <a:gd name="T17" fmla="*/ 2147483647 h 2151"/>
              <a:gd name="T18" fmla="*/ 2147483647 w 2545"/>
              <a:gd name="T19" fmla="*/ 2147483647 h 2151"/>
              <a:gd name="T20" fmla="*/ 2147483647 w 2545"/>
              <a:gd name="T21" fmla="*/ 2147483647 h 2151"/>
              <a:gd name="T22" fmla="*/ 2147483647 w 2545"/>
              <a:gd name="T23" fmla="*/ 2147483647 h 2151"/>
              <a:gd name="T24" fmla="*/ 2147483647 w 2545"/>
              <a:gd name="T25" fmla="*/ 2147483647 h 2151"/>
              <a:gd name="T26" fmla="*/ 2147483647 w 2545"/>
              <a:gd name="T27" fmla="*/ 2147483647 h 2151"/>
              <a:gd name="T28" fmla="*/ 2147483647 w 2545"/>
              <a:gd name="T29" fmla="*/ 2147483647 h 2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45" h="2151">
                <a:moveTo>
                  <a:pt x="0" y="1174"/>
                </a:moveTo>
                <a:cubicBezTo>
                  <a:pt x="46" y="1167"/>
                  <a:pt x="184" y="1188"/>
                  <a:pt x="274" y="1131"/>
                </a:cubicBezTo>
                <a:cubicBezTo>
                  <a:pt x="364" y="1074"/>
                  <a:pt x="476" y="927"/>
                  <a:pt x="538" y="831"/>
                </a:cubicBezTo>
                <a:cubicBezTo>
                  <a:pt x="600" y="735"/>
                  <a:pt x="622" y="635"/>
                  <a:pt x="646" y="555"/>
                </a:cubicBezTo>
                <a:cubicBezTo>
                  <a:pt x="670" y="475"/>
                  <a:pt x="660" y="419"/>
                  <a:pt x="682" y="351"/>
                </a:cubicBezTo>
                <a:cubicBezTo>
                  <a:pt x="704" y="283"/>
                  <a:pt x="732" y="204"/>
                  <a:pt x="778" y="147"/>
                </a:cubicBezTo>
                <a:cubicBezTo>
                  <a:pt x="824" y="90"/>
                  <a:pt x="901" y="12"/>
                  <a:pt x="957" y="6"/>
                </a:cubicBezTo>
                <a:cubicBezTo>
                  <a:pt x="1013" y="0"/>
                  <a:pt x="1074" y="74"/>
                  <a:pt x="1114" y="111"/>
                </a:cubicBezTo>
                <a:cubicBezTo>
                  <a:pt x="1154" y="148"/>
                  <a:pt x="1162" y="121"/>
                  <a:pt x="1198" y="231"/>
                </a:cubicBezTo>
                <a:cubicBezTo>
                  <a:pt x="1234" y="341"/>
                  <a:pt x="1290" y="617"/>
                  <a:pt x="1330" y="771"/>
                </a:cubicBezTo>
                <a:cubicBezTo>
                  <a:pt x="1370" y="925"/>
                  <a:pt x="1394" y="1015"/>
                  <a:pt x="1438" y="1155"/>
                </a:cubicBezTo>
                <a:cubicBezTo>
                  <a:pt x="1482" y="1295"/>
                  <a:pt x="1538" y="1497"/>
                  <a:pt x="1594" y="1611"/>
                </a:cubicBezTo>
                <a:cubicBezTo>
                  <a:pt x="1650" y="1725"/>
                  <a:pt x="1684" y="1759"/>
                  <a:pt x="1774" y="1839"/>
                </a:cubicBezTo>
                <a:cubicBezTo>
                  <a:pt x="1864" y="1919"/>
                  <a:pt x="2006" y="2039"/>
                  <a:pt x="2134" y="2091"/>
                </a:cubicBezTo>
                <a:cubicBezTo>
                  <a:pt x="2262" y="2143"/>
                  <a:pt x="2460" y="2139"/>
                  <a:pt x="2545" y="215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>
            <a:off x="6315075" y="5556696"/>
            <a:ext cx="55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>
            <a:off x="2798763" y="4013646"/>
            <a:ext cx="55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réaction non-catalysée</a:t>
            </a:r>
          </a:p>
        </p:txBody>
      </p:sp>
      <p:sp>
        <p:nvSpPr>
          <p:cNvPr id="40" name="Forme libre 3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22" descr="j04326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125496" y="3879044"/>
            <a:ext cx="9077325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L’énergie libre de l’état de transition donne une idée de la vitesse de la réaction :</a:t>
            </a:r>
          </a:p>
          <a:p>
            <a:pPr algn="ctr" eaLnBrk="1" hangingPunct="1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/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plus cette énergie d’activation est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élevée,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plus la vitesse de la réaction sera faible.</a:t>
            </a:r>
          </a:p>
        </p:txBody>
      </p:sp>
    </p:spTree>
    <p:extLst>
      <p:ext uri="{BB962C8B-B14F-4D97-AF65-F5344CB8AC3E}">
        <p14:creationId xmlns:p14="http://schemas.microsoft.com/office/powerpoint/2010/main" val="19175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6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ChangeArrowheads="1"/>
          </p:cNvSpPr>
          <p:nvPr/>
        </p:nvSpPr>
        <p:spPr bwMode="auto">
          <a:xfrm>
            <a:off x="190500" y="1807031"/>
            <a:ext cx="8783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L’état de transition </a:t>
            </a:r>
            <a:r>
              <a:rPr lang="fr-FR" sz="2400" b="0" dirty="0" err="1">
                <a:latin typeface="Arial Narrow" panose="020B0606020202030204" pitchFamily="34" charset="0"/>
              </a:rPr>
              <a:t>X</a:t>
            </a:r>
            <a:r>
              <a:rPr lang="fr-FR" sz="2400" b="0" baseline="30000" dirty="0" err="1">
                <a:latin typeface="Arial Narrow" panose="020B0606020202030204" pitchFamily="34" charset="0"/>
              </a:rPr>
              <a:t>ǂ</a:t>
            </a:r>
            <a:r>
              <a:rPr lang="fr-FR" sz="2400" b="0" dirty="0">
                <a:latin typeface="Arial Narrow" panose="020B0606020202030204" pitchFamily="34" charset="0"/>
              </a:rPr>
              <a:t> n’est </a:t>
            </a:r>
            <a:r>
              <a:rPr lang="fr-FR" sz="2400" b="0" dirty="0" smtClean="0">
                <a:latin typeface="Arial Narrow" panose="020B0606020202030204" pitchFamily="34" charset="0"/>
              </a:rPr>
              <a:t>obtenu </a:t>
            </a:r>
            <a:r>
              <a:rPr lang="fr-FR" sz="2400" b="0" dirty="0" smtClean="0">
                <a:latin typeface="Arial Narrow" panose="020B0606020202030204" pitchFamily="34" charset="0"/>
              </a:rPr>
              <a:t>en quantité que </a:t>
            </a:r>
            <a:r>
              <a:rPr lang="fr-FR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pour des températures très élevées.</a:t>
            </a:r>
          </a:p>
        </p:txBody>
      </p:sp>
      <p:sp>
        <p:nvSpPr>
          <p:cNvPr id="15363" name="Rectangle 43"/>
          <p:cNvSpPr>
            <a:spLocks noChangeArrowheads="1"/>
          </p:cNvSpPr>
          <p:nvPr/>
        </p:nvSpPr>
        <p:spPr bwMode="auto">
          <a:xfrm>
            <a:off x="190500" y="3169979"/>
            <a:ext cx="8783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En conditions </a:t>
            </a:r>
            <a:r>
              <a:rPr lang="fr-FR" sz="2400" b="0" dirty="0">
                <a:latin typeface="Arial Narrow" panose="020B0606020202030204" pitchFamily="34" charset="0"/>
              </a:rPr>
              <a:t>douces de </a:t>
            </a:r>
            <a:r>
              <a:rPr lang="fr-FR" sz="2400" b="0" dirty="0" smtClean="0">
                <a:latin typeface="Arial Narrow" panose="020B0606020202030204" pitchFamily="34" charset="0"/>
              </a:rPr>
              <a:t>température réaction probable </a:t>
            </a:r>
            <a:r>
              <a:rPr lang="fr-FR" sz="2400" b="0" dirty="0">
                <a:latin typeface="Arial Narrow" panose="020B0606020202030204" pitchFamily="34" charset="0"/>
              </a:rPr>
              <a:t>que pour </a:t>
            </a:r>
            <a:r>
              <a:rPr lang="fr-FR" sz="2400" b="1" dirty="0">
                <a:latin typeface="Arial Narrow" panose="020B0606020202030204" pitchFamily="34" charset="0"/>
              </a:rPr>
              <a:t>un très </a:t>
            </a:r>
            <a:r>
              <a:rPr lang="fr-FR" sz="2400" b="1" dirty="0" smtClean="0">
                <a:latin typeface="Arial Narrow" panose="020B0606020202030204" pitchFamily="34" charset="0"/>
              </a:rPr>
              <a:t>faible nombre </a:t>
            </a:r>
            <a:r>
              <a:rPr lang="fr-FR" sz="2400" b="0" dirty="0">
                <a:latin typeface="Arial Narrow" panose="020B0606020202030204" pitchFamily="34" charset="0"/>
              </a:rPr>
              <a:t>de molécules </a:t>
            </a:r>
            <a:r>
              <a:rPr lang="fr-FR" sz="2400" b="0" dirty="0" smtClean="0">
                <a:latin typeface="Arial Narrow" panose="020B0606020202030204" pitchFamily="34" charset="0"/>
              </a:rPr>
              <a:t>(quelques </a:t>
            </a:r>
            <a:r>
              <a:rPr lang="fr-FR" sz="2400" b="0" dirty="0">
                <a:latin typeface="Arial Narrow" panose="020B0606020202030204" pitchFamily="34" charset="0"/>
              </a:rPr>
              <a:t>réactions/sec ou moins) : </a:t>
            </a:r>
            <a:r>
              <a:rPr lang="fr-FR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à notre échelle, on ne détecte rien!!</a:t>
            </a:r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90500" y="4902259"/>
            <a:ext cx="8783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L’enzyme, en fixant le substrat et en l’orientant de façon constante et optimale, abaisse l’énergie de l'état de transition.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réaction non-catalysée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336800" y="5572571"/>
            <a:ext cx="46783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008188" y="1556792"/>
            <a:ext cx="0" cy="48777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009775" y="6393309"/>
            <a:ext cx="5399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84525" y="6423719"/>
            <a:ext cx="3034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dirty="0">
                <a:latin typeface="Arial Narrow" panose="020B0606020202030204" pitchFamily="34" charset="0"/>
              </a:rPr>
              <a:t>Évolution de la réaction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-5400000">
            <a:off x="562769" y="3438177"/>
            <a:ext cx="2128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>
                <a:latin typeface="Arial Narrow" panose="020B0606020202030204" pitchFamily="34" charset="0"/>
              </a:rPr>
              <a:t>Énergie libre, G</a:t>
            </a: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2298700" y="4029521"/>
            <a:ext cx="46783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2278063" y="2156271"/>
            <a:ext cx="46783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2238375" y="4091434"/>
            <a:ext cx="148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>
                <a:latin typeface="Arial Narrow" panose="020B0606020202030204" pitchFamily="34" charset="0"/>
              </a:rPr>
              <a:t>Énergie libre de S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5945188" y="5542409"/>
            <a:ext cx="164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>
                <a:latin typeface="Arial Narrow" panose="020B0606020202030204" pitchFamily="34" charset="0"/>
              </a:rPr>
              <a:t>Énergie libre de P</a:t>
            </a:r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 flipV="1">
            <a:off x="5730875" y="2162621"/>
            <a:ext cx="0" cy="1863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5072063" y="2478534"/>
            <a:ext cx="137636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 dirty="0" err="1">
                <a:latin typeface="Symbol" panose="05050102010706020507" pitchFamily="18" charset="2"/>
              </a:rPr>
              <a:t>D</a:t>
            </a:r>
            <a:r>
              <a:rPr lang="fr-FR" sz="1800" dirty="0" err="1">
                <a:latin typeface="Arial Narrow" panose="020B0606020202030204" pitchFamily="34" charset="0"/>
              </a:rPr>
              <a:t>G</a:t>
            </a:r>
            <a:r>
              <a:rPr lang="fr-FR" sz="1800" baseline="30000" dirty="0" err="1">
                <a:latin typeface="Arial Narrow" panose="020B0606020202030204" pitchFamily="34" charset="0"/>
              </a:rPr>
              <a:t>ǂ</a:t>
            </a:r>
            <a:endParaRPr lang="fr-FR" sz="1800" dirty="0">
              <a:latin typeface="Arial Narrow" panose="020B0606020202030204" pitchFamily="34" charset="0"/>
            </a:endParaRPr>
          </a:p>
          <a:p>
            <a:pPr algn="ctr"/>
            <a:r>
              <a:rPr lang="fr-FR" sz="1800" dirty="0">
                <a:latin typeface="Arial Narrow" panose="020B0606020202030204" pitchFamily="34" charset="0"/>
              </a:rPr>
              <a:t>non catalysé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6698714" y="1864171"/>
            <a:ext cx="15552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600">
                <a:latin typeface="Arial Narrow" panose="020B0606020202030204" pitchFamily="34" charset="0"/>
              </a:rPr>
              <a:t>État de transition</a:t>
            </a:r>
          </a:p>
          <a:p>
            <a:pPr algn="ctr"/>
            <a:r>
              <a:rPr lang="fr-FR" sz="1600">
                <a:latin typeface="Arial Narrow" panose="020B0606020202030204" pitchFamily="34" charset="0"/>
              </a:rPr>
              <a:t>(non catalysé)</a:t>
            </a:r>
          </a:p>
        </p:txBody>
      </p:sp>
      <p:sp>
        <p:nvSpPr>
          <p:cNvPr id="16398" name="Freeform 18"/>
          <p:cNvSpPr>
            <a:spLocks/>
          </p:cNvSpPr>
          <p:nvPr/>
        </p:nvSpPr>
        <p:spPr bwMode="auto">
          <a:xfrm>
            <a:off x="2860675" y="3332609"/>
            <a:ext cx="3944938" cy="2259012"/>
          </a:xfrm>
          <a:custGeom>
            <a:avLst/>
            <a:gdLst>
              <a:gd name="T0" fmla="*/ 0 w 2485"/>
              <a:gd name="T1" fmla="*/ 2147483647 h 1423"/>
              <a:gd name="T2" fmla="*/ 2147483647 w 2485"/>
              <a:gd name="T3" fmla="*/ 2147483647 h 1423"/>
              <a:gd name="T4" fmla="*/ 2147483647 w 2485"/>
              <a:gd name="T5" fmla="*/ 2147483647 h 1423"/>
              <a:gd name="T6" fmla="*/ 2147483647 w 2485"/>
              <a:gd name="T7" fmla="*/ 2147483647 h 1423"/>
              <a:gd name="T8" fmla="*/ 2147483647 w 2485"/>
              <a:gd name="T9" fmla="*/ 0 h 1423"/>
              <a:gd name="T10" fmla="*/ 2147483647 w 2485"/>
              <a:gd name="T11" fmla="*/ 2147483647 h 1423"/>
              <a:gd name="T12" fmla="*/ 2147483647 w 2485"/>
              <a:gd name="T13" fmla="*/ 2147483647 h 1423"/>
              <a:gd name="T14" fmla="*/ 2147483647 w 2485"/>
              <a:gd name="T15" fmla="*/ 2147483647 h 1423"/>
              <a:gd name="T16" fmla="*/ 2147483647 w 2485"/>
              <a:gd name="T17" fmla="*/ 2147483647 h 1423"/>
              <a:gd name="T18" fmla="*/ 2147483647 w 2485"/>
              <a:gd name="T19" fmla="*/ 2147483647 h 14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85" h="1423">
                <a:moveTo>
                  <a:pt x="0" y="454"/>
                </a:moveTo>
                <a:cubicBezTo>
                  <a:pt x="102" y="454"/>
                  <a:pt x="204" y="454"/>
                  <a:pt x="291" y="420"/>
                </a:cubicBezTo>
                <a:cubicBezTo>
                  <a:pt x="378" y="386"/>
                  <a:pt x="459" y="305"/>
                  <a:pt x="523" y="249"/>
                </a:cubicBezTo>
                <a:cubicBezTo>
                  <a:pt x="587" y="193"/>
                  <a:pt x="618" y="127"/>
                  <a:pt x="677" y="86"/>
                </a:cubicBezTo>
                <a:cubicBezTo>
                  <a:pt x="736" y="45"/>
                  <a:pt x="804" y="0"/>
                  <a:pt x="874" y="0"/>
                </a:cubicBezTo>
                <a:cubicBezTo>
                  <a:pt x="944" y="0"/>
                  <a:pt x="1043" y="43"/>
                  <a:pt x="1097" y="86"/>
                </a:cubicBezTo>
                <a:cubicBezTo>
                  <a:pt x="1151" y="129"/>
                  <a:pt x="1149" y="174"/>
                  <a:pt x="1198" y="259"/>
                </a:cubicBezTo>
                <a:cubicBezTo>
                  <a:pt x="1247" y="344"/>
                  <a:pt x="1282" y="425"/>
                  <a:pt x="1390" y="595"/>
                </a:cubicBezTo>
                <a:cubicBezTo>
                  <a:pt x="1498" y="765"/>
                  <a:pt x="1661" y="1139"/>
                  <a:pt x="1843" y="1277"/>
                </a:cubicBezTo>
                <a:cubicBezTo>
                  <a:pt x="2025" y="1415"/>
                  <a:pt x="2351" y="1393"/>
                  <a:pt x="2485" y="1423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grpSp>
        <p:nvGrpSpPr>
          <p:cNvPr id="16399" name="Group 35"/>
          <p:cNvGrpSpPr>
            <a:grpSpLocks/>
          </p:cNvGrpSpPr>
          <p:nvPr/>
        </p:nvGrpSpPr>
        <p:grpSpPr bwMode="auto">
          <a:xfrm>
            <a:off x="6229350" y="3300859"/>
            <a:ext cx="1803400" cy="706437"/>
            <a:chOff x="3924" y="1857"/>
            <a:chExt cx="1136" cy="445"/>
          </a:xfrm>
        </p:grpSpPr>
        <p:sp>
          <p:nvSpPr>
            <p:cNvPr id="16424" name="Text Box 21"/>
            <p:cNvSpPr txBox="1">
              <a:spLocks noChangeArrowheads="1"/>
            </p:cNvSpPr>
            <p:nvPr/>
          </p:nvSpPr>
          <p:spPr bwMode="auto">
            <a:xfrm>
              <a:off x="3924" y="1971"/>
              <a:ext cx="1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fr-FR" sz="1800" dirty="0" err="1">
                  <a:latin typeface="Symbol" panose="05050102010706020507" pitchFamily="18" charset="2"/>
                </a:rPr>
                <a:t>D</a:t>
              </a:r>
              <a:r>
                <a:rPr lang="fr-FR" sz="1800" dirty="0" err="1">
                  <a:latin typeface="Arial Narrow" panose="020B0606020202030204" pitchFamily="34" charset="0"/>
                </a:rPr>
                <a:t>G</a:t>
              </a:r>
              <a:r>
                <a:rPr lang="fr-FR" sz="1800" baseline="30000" dirty="0" err="1">
                  <a:latin typeface="Arial Narrow" panose="020B0606020202030204" pitchFamily="34" charset="0"/>
                </a:rPr>
                <a:t>ǂ</a:t>
              </a:r>
              <a:r>
                <a:rPr lang="fr-FR" sz="1800" dirty="0">
                  <a:latin typeface="Arial Narrow" panose="020B0606020202030204" pitchFamily="34" charset="0"/>
                </a:rPr>
                <a:t> catalysée</a:t>
              </a:r>
            </a:p>
          </p:txBody>
        </p:sp>
        <p:sp>
          <p:nvSpPr>
            <p:cNvPr id="16425" name="Line 22"/>
            <p:cNvSpPr>
              <a:spLocks noChangeShapeType="1"/>
            </p:cNvSpPr>
            <p:nvPr/>
          </p:nvSpPr>
          <p:spPr bwMode="auto">
            <a:xfrm flipV="1">
              <a:off x="3976" y="1857"/>
              <a:ext cx="0" cy="445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6400" name="Line 23"/>
          <p:cNvSpPr>
            <a:spLocks noChangeShapeType="1"/>
          </p:cNvSpPr>
          <p:nvPr/>
        </p:nvSpPr>
        <p:spPr bwMode="auto">
          <a:xfrm flipH="1" flipV="1">
            <a:off x="6035675" y="4086671"/>
            <a:ext cx="0" cy="146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401" name="Freeform 25"/>
          <p:cNvSpPr>
            <a:spLocks/>
          </p:cNvSpPr>
          <p:nvPr/>
        </p:nvSpPr>
        <p:spPr bwMode="auto">
          <a:xfrm>
            <a:off x="2860675" y="2176909"/>
            <a:ext cx="4040188" cy="3414712"/>
          </a:xfrm>
          <a:custGeom>
            <a:avLst/>
            <a:gdLst>
              <a:gd name="T0" fmla="*/ 0 w 2545"/>
              <a:gd name="T1" fmla="*/ 2147483647 h 2151"/>
              <a:gd name="T2" fmla="*/ 2147483647 w 2545"/>
              <a:gd name="T3" fmla="*/ 2147483647 h 2151"/>
              <a:gd name="T4" fmla="*/ 2147483647 w 2545"/>
              <a:gd name="T5" fmla="*/ 2147483647 h 2151"/>
              <a:gd name="T6" fmla="*/ 2147483647 w 2545"/>
              <a:gd name="T7" fmla="*/ 2147483647 h 2151"/>
              <a:gd name="T8" fmla="*/ 2147483647 w 2545"/>
              <a:gd name="T9" fmla="*/ 2147483647 h 2151"/>
              <a:gd name="T10" fmla="*/ 2147483647 w 2545"/>
              <a:gd name="T11" fmla="*/ 2147483647 h 2151"/>
              <a:gd name="T12" fmla="*/ 2147483647 w 2545"/>
              <a:gd name="T13" fmla="*/ 2147483647 h 2151"/>
              <a:gd name="T14" fmla="*/ 2147483647 w 2545"/>
              <a:gd name="T15" fmla="*/ 2147483647 h 2151"/>
              <a:gd name="T16" fmla="*/ 2147483647 w 2545"/>
              <a:gd name="T17" fmla="*/ 2147483647 h 2151"/>
              <a:gd name="T18" fmla="*/ 2147483647 w 2545"/>
              <a:gd name="T19" fmla="*/ 2147483647 h 2151"/>
              <a:gd name="T20" fmla="*/ 2147483647 w 2545"/>
              <a:gd name="T21" fmla="*/ 2147483647 h 2151"/>
              <a:gd name="T22" fmla="*/ 2147483647 w 2545"/>
              <a:gd name="T23" fmla="*/ 2147483647 h 2151"/>
              <a:gd name="T24" fmla="*/ 2147483647 w 2545"/>
              <a:gd name="T25" fmla="*/ 2147483647 h 2151"/>
              <a:gd name="T26" fmla="*/ 2147483647 w 2545"/>
              <a:gd name="T27" fmla="*/ 2147483647 h 2151"/>
              <a:gd name="T28" fmla="*/ 2147483647 w 2545"/>
              <a:gd name="T29" fmla="*/ 2147483647 h 2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45" h="2151">
                <a:moveTo>
                  <a:pt x="0" y="1174"/>
                </a:moveTo>
                <a:cubicBezTo>
                  <a:pt x="46" y="1167"/>
                  <a:pt x="184" y="1188"/>
                  <a:pt x="274" y="1131"/>
                </a:cubicBezTo>
                <a:cubicBezTo>
                  <a:pt x="364" y="1074"/>
                  <a:pt x="476" y="927"/>
                  <a:pt x="538" y="831"/>
                </a:cubicBezTo>
                <a:cubicBezTo>
                  <a:pt x="600" y="735"/>
                  <a:pt x="622" y="635"/>
                  <a:pt x="646" y="555"/>
                </a:cubicBezTo>
                <a:cubicBezTo>
                  <a:pt x="670" y="475"/>
                  <a:pt x="660" y="419"/>
                  <a:pt x="682" y="351"/>
                </a:cubicBezTo>
                <a:cubicBezTo>
                  <a:pt x="704" y="283"/>
                  <a:pt x="732" y="204"/>
                  <a:pt x="778" y="147"/>
                </a:cubicBezTo>
                <a:cubicBezTo>
                  <a:pt x="824" y="90"/>
                  <a:pt x="901" y="12"/>
                  <a:pt x="957" y="6"/>
                </a:cubicBezTo>
                <a:cubicBezTo>
                  <a:pt x="1013" y="0"/>
                  <a:pt x="1074" y="74"/>
                  <a:pt x="1114" y="111"/>
                </a:cubicBezTo>
                <a:cubicBezTo>
                  <a:pt x="1154" y="148"/>
                  <a:pt x="1162" y="121"/>
                  <a:pt x="1198" y="231"/>
                </a:cubicBezTo>
                <a:cubicBezTo>
                  <a:pt x="1234" y="341"/>
                  <a:pt x="1290" y="617"/>
                  <a:pt x="1330" y="771"/>
                </a:cubicBezTo>
                <a:cubicBezTo>
                  <a:pt x="1370" y="925"/>
                  <a:pt x="1394" y="1015"/>
                  <a:pt x="1438" y="1155"/>
                </a:cubicBezTo>
                <a:cubicBezTo>
                  <a:pt x="1482" y="1295"/>
                  <a:pt x="1538" y="1497"/>
                  <a:pt x="1594" y="1611"/>
                </a:cubicBezTo>
                <a:cubicBezTo>
                  <a:pt x="1650" y="1725"/>
                  <a:pt x="1684" y="1759"/>
                  <a:pt x="1774" y="1839"/>
                </a:cubicBezTo>
                <a:cubicBezTo>
                  <a:pt x="1864" y="1919"/>
                  <a:pt x="2006" y="2039"/>
                  <a:pt x="2134" y="2091"/>
                </a:cubicBezTo>
                <a:cubicBezTo>
                  <a:pt x="2262" y="2143"/>
                  <a:pt x="2460" y="2139"/>
                  <a:pt x="2545" y="215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402" name="Rectangle 27"/>
          <p:cNvSpPr>
            <a:spLocks noChangeArrowheads="1"/>
          </p:cNvSpPr>
          <p:nvPr/>
        </p:nvSpPr>
        <p:spPr bwMode="auto">
          <a:xfrm>
            <a:off x="4150519" y="1829246"/>
            <a:ext cx="388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fr-FR" sz="1600" baseline="30000">
                <a:solidFill>
                  <a:srgbClr val="FF0000"/>
                </a:solidFill>
                <a:latin typeface="Arial Narrow" panose="020B0606020202030204" pitchFamily="34" charset="0"/>
              </a:rPr>
              <a:t>ǂ</a:t>
            </a:r>
          </a:p>
        </p:txBody>
      </p:sp>
      <p:sp>
        <p:nvSpPr>
          <p:cNvPr id="16403" name="Line 28"/>
          <p:cNvSpPr>
            <a:spLocks noChangeShapeType="1"/>
          </p:cNvSpPr>
          <p:nvPr/>
        </p:nvSpPr>
        <p:spPr bwMode="auto">
          <a:xfrm>
            <a:off x="4065588" y="2145159"/>
            <a:ext cx="55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 useBgFill="1"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6698714" y="2918271"/>
            <a:ext cx="1555234" cy="5847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600">
                <a:latin typeface="Arial Narrow" panose="020B0606020202030204" pitchFamily="34" charset="0"/>
              </a:rPr>
              <a:t>État de transition</a:t>
            </a:r>
          </a:p>
          <a:p>
            <a:pPr algn="ctr"/>
            <a:r>
              <a:rPr lang="fr-FR" sz="1600">
                <a:latin typeface="Arial Narrow" panose="020B0606020202030204" pitchFamily="34" charset="0"/>
              </a:rPr>
              <a:t>(catalysé)</a:t>
            </a:r>
          </a:p>
        </p:txBody>
      </p:sp>
      <p:sp>
        <p:nvSpPr>
          <p:cNvPr id="16405" name="Line 10"/>
          <p:cNvSpPr>
            <a:spLocks noChangeShapeType="1"/>
          </p:cNvSpPr>
          <p:nvPr/>
        </p:nvSpPr>
        <p:spPr bwMode="auto">
          <a:xfrm>
            <a:off x="2298700" y="3324671"/>
            <a:ext cx="46783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grpSp>
        <p:nvGrpSpPr>
          <p:cNvPr id="16406" name="Group 31"/>
          <p:cNvGrpSpPr>
            <a:grpSpLocks/>
          </p:cNvGrpSpPr>
          <p:nvPr/>
        </p:nvGrpSpPr>
        <p:grpSpPr bwMode="auto">
          <a:xfrm>
            <a:off x="4065588" y="2991296"/>
            <a:ext cx="558800" cy="503238"/>
            <a:chOff x="2528" y="1662"/>
            <a:chExt cx="352" cy="317"/>
          </a:xfrm>
        </p:grpSpPr>
        <p:sp>
          <p:nvSpPr>
            <p:cNvPr id="16422" name="Rectangle 29"/>
            <p:cNvSpPr>
              <a:spLocks noChangeArrowheads="1"/>
            </p:cNvSpPr>
            <p:nvPr/>
          </p:nvSpPr>
          <p:spPr bwMode="auto">
            <a:xfrm>
              <a:off x="2550" y="1662"/>
              <a:ext cx="30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rgbClr val="FF0000"/>
                  </a:solidFill>
                  <a:latin typeface="Arial Narrow" panose="020B0606020202030204" pitchFamily="34" charset="0"/>
                </a:rPr>
                <a:t>EX</a:t>
              </a:r>
              <a:r>
                <a:rPr lang="fr-FR" sz="1600" baseline="30000">
                  <a:solidFill>
                    <a:srgbClr val="FF0000"/>
                  </a:solidFill>
                  <a:latin typeface="Arial Narrow" panose="020B0606020202030204" pitchFamily="34" charset="0"/>
                </a:rPr>
                <a:t>ǂ</a:t>
              </a:r>
            </a:p>
            <a:p>
              <a:endParaRPr lang="fr-FR" sz="1600" baseline="300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23" name="Line 30"/>
            <p:cNvSpPr>
              <a:spLocks noChangeShapeType="1"/>
            </p:cNvSpPr>
            <p:nvPr/>
          </p:nvSpPr>
          <p:spPr bwMode="auto">
            <a:xfrm>
              <a:off x="2528" y="1870"/>
              <a:ext cx="3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414" name="Group 52"/>
          <p:cNvGrpSpPr>
            <a:grpSpLocks/>
          </p:cNvGrpSpPr>
          <p:nvPr/>
        </p:nvGrpSpPr>
        <p:grpSpPr bwMode="auto">
          <a:xfrm>
            <a:off x="3003550" y="1383159"/>
            <a:ext cx="2771775" cy="830262"/>
            <a:chOff x="1971" y="810"/>
            <a:chExt cx="1746" cy="523"/>
          </a:xfrm>
        </p:grpSpPr>
        <p:sp>
          <p:nvSpPr>
            <p:cNvPr id="16419" name="Text Box 48"/>
            <p:cNvSpPr txBox="1">
              <a:spLocks noChangeArrowheads="1"/>
            </p:cNvSpPr>
            <p:nvPr/>
          </p:nvSpPr>
          <p:spPr bwMode="auto">
            <a:xfrm>
              <a:off x="1971" y="810"/>
              <a:ext cx="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4800">
                  <a:latin typeface="Arial Narrow" panose="020B0606020202030204" pitchFamily="34" charset="0"/>
                </a:rPr>
                <a:t>S</a:t>
              </a:r>
            </a:p>
          </p:txBody>
        </p:sp>
        <p:sp>
          <p:nvSpPr>
            <p:cNvPr id="16420" name="Text Box 49"/>
            <p:cNvSpPr txBox="1">
              <a:spLocks noChangeArrowheads="1"/>
            </p:cNvSpPr>
            <p:nvPr/>
          </p:nvSpPr>
          <p:spPr bwMode="auto">
            <a:xfrm>
              <a:off x="3389" y="810"/>
              <a:ext cx="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4800">
                  <a:latin typeface="Arial Narrow" panose="020B0606020202030204" pitchFamily="34" charset="0"/>
                </a:rPr>
                <a:t>P</a:t>
              </a:r>
            </a:p>
          </p:txBody>
        </p:sp>
        <p:sp>
          <p:nvSpPr>
            <p:cNvPr id="16421" name="Line 50"/>
            <p:cNvSpPr>
              <a:spLocks noChangeShapeType="1"/>
            </p:cNvSpPr>
            <p:nvPr/>
          </p:nvSpPr>
          <p:spPr bwMode="auto">
            <a:xfrm>
              <a:off x="2371" y="1063"/>
              <a:ext cx="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6415" name="Line 8"/>
          <p:cNvSpPr>
            <a:spLocks noChangeShapeType="1"/>
          </p:cNvSpPr>
          <p:nvPr/>
        </p:nvSpPr>
        <p:spPr bwMode="auto">
          <a:xfrm>
            <a:off x="6488113" y="5569396"/>
            <a:ext cx="55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6416" name="Line 7"/>
          <p:cNvSpPr>
            <a:spLocks noChangeShapeType="1"/>
          </p:cNvSpPr>
          <p:nvPr/>
        </p:nvSpPr>
        <p:spPr bwMode="auto">
          <a:xfrm>
            <a:off x="2700338" y="4026346"/>
            <a:ext cx="55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B - catalyse enzymatique</a:t>
            </a:r>
          </a:p>
        </p:txBody>
      </p:sp>
      <p:sp>
        <p:nvSpPr>
          <p:cNvPr id="42" name="Forme libre 41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Picture 22" descr="j04326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24396" y="1933820"/>
            <a:ext cx="252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0" dirty="0">
                <a:latin typeface="Arial Narrow" panose="020B0606020202030204" pitchFamily="34" charset="0"/>
              </a:rPr>
              <a:t>Soit :		   </a:t>
            </a:r>
            <a:r>
              <a:rPr lang="fr-FR" sz="2400" b="0" dirty="0" smtClean="0">
                <a:latin typeface="Arial Narrow" panose="020B0606020202030204" pitchFamily="34" charset="0"/>
              </a:rPr>
              <a:t>et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grpSp>
        <p:nvGrpSpPr>
          <p:cNvPr id="17411" name="Group 30"/>
          <p:cNvGrpSpPr>
            <a:grpSpLocks/>
          </p:cNvGrpSpPr>
          <p:nvPr/>
        </p:nvGrpSpPr>
        <p:grpSpPr bwMode="auto">
          <a:xfrm>
            <a:off x="1092200" y="1732208"/>
            <a:ext cx="838200" cy="838200"/>
            <a:chOff x="1090" y="672"/>
            <a:chExt cx="528" cy="528"/>
          </a:xfrm>
        </p:grpSpPr>
        <p:sp>
          <p:nvSpPr>
            <p:cNvPr id="17446" name="Rectangle 2"/>
            <p:cNvSpPr>
              <a:spLocks noChangeArrowheads="1"/>
            </p:cNvSpPr>
            <p:nvPr/>
          </p:nvSpPr>
          <p:spPr bwMode="auto">
            <a:xfrm rot="2700000">
              <a:off x="1090" y="672"/>
              <a:ext cx="528" cy="5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b="0">
                <a:latin typeface="Arial Narrow" panose="020B0606020202030204" pitchFamily="34" charset="0"/>
              </a:endParaRPr>
            </a:p>
          </p:txBody>
        </p:sp>
        <p:sp>
          <p:nvSpPr>
            <p:cNvPr id="17447" name="Text Box 13"/>
            <p:cNvSpPr txBox="1">
              <a:spLocks noChangeArrowheads="1"/>
            </p:cNvSpPr>
            <p:nvPr/>
          </p:nvSpPr>
          <p:spPr bwMode="auto">
            <a:xfrm>
              <a:off x="1222" y="796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400" b="0">
                  <a:latin typeface="Arial Narrow" panose="020B0606020202030204" pitchFamily="34" charset="0"/>
                </a:rPr>
                <a:t>S1</a:t>
              </a:r>
            </a:p>
          </p:txBody>
        </p:sp>
      </p:grpSp>
      <p:grpSp>
        <p:nvGrpSpPr>
          <p:cNvPr id="17412" name="Group 31"/>
          <p:cNvGrpSpPr>
            <a:grpSpLocks/>
          </p:cNvGrpSpPr>
          <p:nvPr/>
        </p:nvGrpSpPr>
        <p:grpSpPr bwMode="auto">
          <a:xfrm>
            <a:off x="2746375" y="1675058"/>
            <a:ext cx="1619250" cy="952500"/>
            <a:chOff x="2964" y="636"/>
            <a:chExt cx="1020" cy="600"/>
          </a:xfrm>
        </p:grpSpPr>
        <p:grpSp>
          <p:nvGrpSpPr>
            <p:cNvPr id="17442" name="Group 5"/>
            <p:cNvGrpSpPr>
              <a:grpSpLocks/>
            </p:cNvGrpSpPr>
            <p:nvPr/>
          </p:nvGrpSpPr>
          <p:grpSpPr bwMode="auto">
            <a:xfrm flipH="1">
              <a:off x="2964" y="636"/>
              <a:ext cx="1020" cy="600"/>
              <a:chOff x="2568" y="2267"/>
              <a:chExt cx="1020" cy="600"/>
            </a:xfrm>
          </p:grpSpPr>
          <p:sp>
            <p:nvSpPr>
              <p:cNvPr id="17444" name="Oval 3"/>
              <p:cNvSpPr>
                <a:spLocks noChangeArrowheads="1"/>
              </p:cNvSpPr>
              <p:nvPr/>
            </p:nvSpPr>
            <p:spPr bwMode="auto">
              <a:xfrm>
                <a:off x="2988" y="2267"/>
                <a:ext cx="600" cy="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b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445" name="Rectangle 4"/>
              <p:cNvSpPr>
                <a:spLocks noChangeArrowheads="1"/>
              </p:cNvSpPr>
              <p:nvPr/>
            </p:nvSpPr>
            <p:spPr bwMode="auto">
              <a:xfrm rot="2700000">
                <a:off x="2568" y="2304"/>
                <a:ext cx="52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b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7443" name="Text Box 14"/>
            <p:cNvSpPr txBox="1">
              <a:spLocks noChangeArrowheads="1"/>
            </p:cNvSpPr>
            <p:nvPr/>
          </p:nvSpPr>
          <p:spPr bwMode="auto">
            <a:xfrm>
              <a:off x="3002" y="788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400" b="0">
                  <a:solidFill>
                    <a:schemeClr val="bg1"/>
                  </a:solidFill>
                  <a:latin typeface="Arial Narrow" panose="020B0606020202030204" pitchFamily="34" charset="0"/>
                </a:rPr>
                <a:t>S2</a:t>
              </a:r>
            </a:p>
          </p:txBody>
        </p:sp>
      </p:grpSp>
      <p:grpSp>
        <p:nvGrpSpPr>
          <p:cNvPr id="17413" name="Groupe 40"/>
          <p:cNvGrpSpPr>
            <a:grpSpLocks/>
          </p:cNvGrpSpPr>
          <p:nvPr/>
        </p:nvGrpSpPr>
        <p:grpSpPr bwMode="auto">
          <a:xfrm>
            <a:off x="2206178" y="2686292"/>
            <a:ext cx="1571625" cy="952500"/>
            <a:chOff x="1114878" y="3160470"/>
            <a:chExt cx="1571172" cy="952500"/>
          </a:xfrm>
        </p:grpSpPr>
        <p:sp>
          <p:nvSpPr>
            <p:cNvPr id="17440" name="Oval 9"/>
            <p:cNvSpPr>
              <a:spLocks noChangeArrowheads="1"/>
            </p:cNvSpPr>
            <p:nvPr/>
          </p:nvSpPr>
          <p:spPr bwMode="auto">
            <a:xfrm>
              <a:off x="1733550" y="3160470"/>
              <a:ext cx="952500" cy="952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b="0">
                <a:latin typeface="Arial Narrow" panose="020B0606020202030204" pitchFamily="34" charset="0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 rot="18900000" flipH="1">
              <a:off x="1114878" y="3203106"/>
              <a:ext cx="838200" cy="83820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b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7433" name="Groupe 41"/>
          <p:cNvGrpSpPr>
            <a:grpSpLocks/>
          </p:cNvGrpSpPr>
          <p:nvPr/>
        </p:nvGrpSpPr>
        <p:grpSpPr bwMode="auto">
          <a:xfrm>
            <a:off x="604848" y="5468365"/>
            <a:ext cx="3751357" cy="984971"/>
            <a:chOff x="744538" y="5603641"/>
            <a:chExt cx="3751262" cy="985090"/>
          </a:xfrm>
        </p:grpSpPr>
        <p:grpSp>
          <p:nvGrpSpPr>
            <p:cNvPr id="17434" name="Group 28"/>
            <p:cNvGrpSpPr>
              <a:grpSpLocks/>
            </p:cNvGrpSpPr>
            <p:nvPr/>
          </p:nvGrpSpPr>
          <p:grpSpPr bwMode="auto">
            <a:xfrm>
              <a:off x="744538" y="5603641"/>
              <a:ext cx="1943100" cy="952500"/>
              <a:chOff x="252" y="3612"/>
              <a:chExt cx="1224" cy="600"/>
            </a:xfrm>
          </p:grpSpPr>
          <p:grpSp>
            <p:nvGrpSpPr>
              <p:cNvPr id="17436" name="Group 16"/>
              <p:cNvGrpSpPr>
                <a:grpSpLocks/>
              </p:cNvGrpSpPr>
              <p:nvPr/>
            </p:nvGrpSpPr>
            <p:grpSpPr bwMode="auto">
              <a:xfrm>
                <a:off x="456" y="3612"/>
                <a:ext cx="1020" cy="600"/>
                <a:chOff x="2568" y="2267"/>
                <a:chExt cx="1020" cy="600"/>
              </a:xfrm>
            </p:grpSpPr>
            <p:sp>
              <p:nvSpPr>
                <p:cNvPr id="17438" name="Oval 17"/>
                <p:cNvSpPr>
                  <a:spLocks noChangeArrowheads="1"/>
                </p:cNvSpPr>
                <p:nvPr/>
              </p:nvSpPr>
              <p:spPr bwMode="auto">
                <a:xfrm>
                  <a:off x="2988" y="2267"/>
                  <a:ext cx="600" cy="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 b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439" name="Rectangle 18"/>
                <p:cNvSpPr>
                  <a:spLocks noChangeArrowheads="1"/>
                </p:cNvSpPr>
                <p:nvPr/>
              </p:nvSpPr>
              <p:spPr bwMode="auto">
                <a:xfrm rot="2700000">
                  <a:off x="2568" y="2304"/>
                  <a:ext cx="528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 b="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7437" name="Rectangle 19"/>
              <p:cNvSpPr>
                <a:spLocks noChangeArrowheads="1"/>
              </p:cNvSpPr>
              <p:nvPr/>
            </p:nvSpPr>
            <p:spPr bwMode="auto">
              <a:xfrm rot="2700000">
                <a:off x="252" y="3648"/>
                <a:ext cx="528" cy="528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b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7435" name="Text Box 26"/>
            <p:cNvSpPr txBox="1">
              <a:spLocks noChangeArrowheads="1"/>
            </p:cNvSpPr>
            <p:nvPr/>
          </p:nvSpPr>
          <p:spPr bwMode="auto">
            <a:xfrm>
              <a:off x="2668588" y="5757628"/>
              <a:ext cx="1827212" cy="83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2400" b="0">
                  <a:latin typeface="Arial Narrow" panose="020B0606020202030204" pitchFamily="34" charset="0"/>
                </a:rPr>
                <a:t>rencontre productive</a:t>
              </a:r>
            </a:p>
          </p:txBody>
        </p:sp>
      </p:grpSp>
      <p:grpSp>
        <p:nvGrpSpPr>
          <p:cNvPr id="17426" name="Group 29"/>
          <p:cNvGrpSpPr>
            <a:grpSpLocks/>
          </p:cNvGrpSpPr>
          <p:nvPr/>
        </p:nvGrpSpPr>
        <p:grpSpPr bwMode="auto">
          <a:xfrm>
            <a:off x="5098604" y="5468197"/>
            <a:ext cx="2629060" cy="952500"/>
            <a:chOff x="3072" y="3611"/>
            <a:chExt cx="1656" cy="600"/>
          </a:xfrm>
        </p:grpSpPr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 flipH="1">
              <a:off x="3708" y="3611"/>
              <a:ext cx="1020" cy="600"/>
              <a:chOff x="2568" y="2267"/>
              <a:chExt cx="1020" cy="600"/>
            </a:xfrm>
          </p:grpSpPr>
          <p:sp>
            <p:nvSpPr>
              <p:cNvPr id="17430" name="Oval 21"/>
              <p:cNvSpPr>
                <a:spLocks noChangeArrowheads="1"/>
              </p:cNvSpPr>
              <p:nvPr/>
            </p:nvSpPr>
            <p:spPr bwMode="auto">
              <a:xfrm>
                <a:off x="2988" y="2267"/>
                <a:ext cx="600" cy="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b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431" name="Rectangle 22"/>
              <p:cNvSpPr>
                <a:spLocks noChangeArrowheads="1"/>
              </p:cNvSpPr>
              <p:nvPr/>
            </p:nvSpPr>
            <p:spPr bwMode="auto">
              <a:xfrm rot="2700000">
                <a:off x="2568" y="2304"/>
                <a:ext cx="52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b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7429" name="Rectangle 23"/>
            <p:cNvSpPr>
              <a:spLocks noChangeArrowheads="1"/>
            </p:cNvSpPr>
            <p:nvPr/>
          </p:nvSpPr>
          <p:spPr bwMode="auto">
            <a:xfrm rot="2700000">
              <a:off x="3072" y="3648"/>
              <a:ext cx="528" cy="52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 b="0">
                <a:latin typeface="Arial Narrow" panose="020B0606020202030204" pitchFamily="34" charset="0"/>
              </a:endParaRPr>
            </a:p>
          </p:txBody>
        </p:sp>
      </p:grpSp>
      <p:sp>
        <p:nvSpPr>
          <p:cNvPr id="17427" name="Text Box 27"/>
          <p:cNvSpPr txBox="1">
            <a:spLocks noChangeArrowheads="1"/>
          </p:cNvSpPr>
          <p:nvPr/>
        </p:nvSpPr>
        <p:spPr bwMode="auto">
          <a:xfrm>
            <a:off x="6981260" y="5622184"/>
            <a:ext cx="19495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0">
                <a:latin typeface="Arial Narrow" panose="020B0606020202030204" pitchFamily="34" charset="0"/>
              </a:rPr>
              <a:t>rencontre non productive</a:t>
            </a:r>
          </a:p>
        </p:txBody>
      </p:sp>
      <p:sp>
        <p:nvSpPr>
          <p:cNvPr id="17416" name="Rectangle 35"/>
          <p:cNvSpPr>
            <a:spLocks noChangeArrowheads="1"/>
          </p:cNvSpPr>
          <p:nvPr/>
        </p:nvSpPr>
        <p:spPr bwMode="auto">
          <a:xfrm>
            <a:off x="3943191" y="2918067"/>
            <a:ext cx="3267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0" dirty="0" smtClean="0">
                <a:latin typeface="Arial Narrow" panose="020B0606020202030204" pitchFamily="34" charset="0"/>
              </a:rPr>
              <a:t>P</a:t>
            </a:r>
            <a:r>
              <a:rPr lang="fr-FR" sz="2400" b="0" dirty="0" smtClean="0">
                <a:latin typeface="Arial Narrow" panose="020B0606020202030204" pitchFamily="34" charset="0"/>
              </a:rPr>
              <a:t> , </a:t>
            </a:r>
            <a:r>
              <a:rPr lang="fr-FR" sz="2400" b="0" dirty="0">
                <a:latin typeface="Arial Narrow" panose="020B0606020202030204" pitchFamily="34" charset="0"/>
              </a:rPr>
              <a:t>une troisième molécule.</a:t>
            </a:r>
          </a:p>
        </p:txBody>
      </p:sp>
      <p:sp>
        <p:nvSpPr>
          <p:cNvPr id="17425" name="Text Box 7"/>
          <p:cNvSpPr txBox="1">
            <a:spLocks noChangeArrowheads="1"/>
          </p:cNvSpPr>
          <p:nvPr/>
        </p:nvSpPr>
        <p:spPr bwMode="auto">
          <a:xfrm>
            <a:off x="3717925" y="1922708"/>
            <a:ext cx="5606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0" dirty="0">
                <a:latin typeface="Arial Narrow" panose="020B0606020202030204" pitchFamily="34" charset="0"/>
              </a:rPr>
              <a:t>, </a:t>
            </a:r>
            <a:r>
              <a:rPr lang="fr-FR" sz="2400" b="0" dirty="0" smtClean="0">
                <a:latin typeface="Arial Narrow" panose="020B0606020202030204" pitchFamily="34" charset="0"/>
              </a:rPr>
              <a:t>2 molécules </a:t>
            </a:r>
            <a:r>
              <a:rPr lang="fr-FR" sz="2400" b="0" dirty="0">
                <a:latin typeface="Arial Narrow" panose="020B0606020202030204" pitchFamily="34" charset="0"/>
              </a:rPr>
              <a:t>pouvant réagir </a:t>
            </a:r>
            <a:r>
              <a:rPr lang="fr-FR" sz="2400" b="0" dirty="0" smtClean="0">
                <a:latin typeface="Arial Narrow" panose="020B0606020202030204" pitchFamily="34" charset="0"/>
              </a:rPr>
              <a:t>ensemble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396" y="2979622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pour donner : 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B - catalyse enzymatique</a:t>
            </a:r>
          </a:p>
        </p:txBody>
      </p:sp>
      <p:sp>
        <p:nvSpPr>
          <p:cNvPr id="48" name="Forme libre 47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4396" y="3788814"/>
            <a:ext cx="8926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 smtClean="0">
                <a:latin typeface="Arial Narrow" panose="020B0606020202030204" pitchFamily="34" charset="0"/>
              </a:rPr>
              <a:t>Le passage de S1+S2 à P est très favorable (</a:t>
            </a:r>
            <a:r>
              <a:rPr lang="fr-FR" sz="2400" b="0" dirty="0" smtClean="0">
                <a:latin typeface="Symbol" panose="05050102010706020507" pitchFamily="18" charset="2"/>
              </a:rPr>
              <a:t>D</a:t>
            </a:r>
            <a:r>
              <a:rPr lang="fr-FR" sz="2400" b="0" dirty="0" smtClean="0">
                <a:latin typeface="Arial Narrow" panose="020B0606020202030204" pitchFamily="34" charset="0"/>
              </a:rPr>
              <a:t>G&lt;0). 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24396" y="4174604"/>
            <a:ext cx="8926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 smtClean="0">
                <a:latin typeface="Arial Narrow" panose="020B0606020202030204" pitchFamily="34" charset="0"/>
              </a:rPr>
              <a:t>Pour qu’il ait lieu, S1 et S2 sont mélangés. 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24396" y="4522478"/>
            <a:ext cx="8926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 smtClean="0">
                <a:latin typeface="Arial Narrow" panose="020B0606020202030204" pitchFamily="34" charset="0"/>
              </a:rPr>
              <a:t>Pour </a:t>
            </a:r>
            <a:r>
              <a:rPr lang="fr-FR" sz="2400" b="0" dirty="0">
                <a:latin typeface="Arial Narrow" panose="020B0606020202030204" pitchFamily="34" charset="0"/>
              </a:rPr>
              <a:t>que les 2 molécules réagissent, elles doivent se rencontrer en un point bien précis :</a:t>
            </a:r>
          </a:p>
        </p:txBody>
      </p:sp>
    </p:spTree>
    <p:extLst>
      <p:ext uri="{BB962C8B-B14F-4D97-AF65-F5344CB8AC3E}">
        <p14:creationId xmlns:p14="http://schemas.microsoft.com/office/powerpoint/2010/main" val="31595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39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5600" y="1916832"/>
            <a:ext cx="8493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Probabilité </a:t>
            </a:r>
            <a:r>
              <a:rPr lang="fr-FR" sz="2400" b="0" dirty="0">
                <a:latin typeface="Arial Narrow" panose="020B0606020202030204" pitchFamily="34" charset="0"/>
              </a:rPr>
              <a:t>d’avoir une rencontre productive (donc une réaction) </a:t>
            </a:r>
            <a:r>
              <a:rPr lang="fr-FR" sz="2400" b="0" dirty="0" smtClean="0">
                <a:latin typeface="Arial Narrow" panose="020B0606020202030204" pitchFamily="34" charset="0"/>
              </a:rPr>
              <a:t>faible</a:t>
            </a:r>
            <a:r>
              <a:rPr lang="fr-FR" sz="2400" b="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5600" y="4549770"/>
            <a:ext cx="8493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Avec une enzyme, la situation est </a:t>
            </a:r>
            <a:r>
              <a:rPr lang="fr-FR" sz="2400" b="0" dirty="0" smtClean="0">
                <a:latin typeface="Arial Narrow" panose="020B0606020202030204" pitchFamily="34" charset="0"/>
              </a:rPr>
              <a:t>différente : </a:t>
            </a:r>
            <a:endParaRPr lang="fr-FR" sz="2400" b="0" dirty="0" smtClean="0">
              <a:latin typeface="Arial Narrow" panose="020B0606020202030204" pitchFamily="34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la </a:t>
            </a:r>
            <a:r>
              <a:rPr lang="fr-FR" sz="2400" b="0" dirty="0">
                <a:latin typeface="Arial Narrow" panose="020B0606020202030204" pitchFamily="34" charset="0"/>
              </a:rPr>
              <a:t>protéine </a:t>
            </a:r>
            <a:r>
              <a:rPr lang="fr-FR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fixe toujours de la même façon </a:t>
            </a:r>
            <a:r>
              <a:rPr lang="fr-FR" sz="2400" b="0" dirty="0">
                <a:latin typeface="Arial Narrow" panose="020B0606020202030204" pitchFamily="34" charset="0"/>
              </a:rPr>
              <a:t>les molécules S1 et S2, de manière à ce qu’elles soient toujours orientées de façon optimale.</a:t>
            </a:r>
          </a:p>
        </p:txBody>
      </p:sp>
      <p:sp>
        <p:nvSpPr>
          <p:cNvPr id="18437" name="Text Box 54"/>
          <p:cNvSpPr txBox="1">
            <a:spLocks noChangeArrowheads="1"/>
          </p:cNvSpPr>
          <p:nvPr/>
        </p:nvSpPr>
        <p:spPr bwMode="auto">
          <a:xfrm>
            <a:off x="355600" y="2852936"/>
            <a:ext cx="8493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Comment favoriser </a:t>
            </a:r>
            <a:r>
              <a:rPr lang="fr-FR" sz="2400" b="0" dirty="0">
                <a:latin typeface="Arial Narrow" panose="020B0606020202030204" pitchFamily="34" charset="0"/>
              </a:rPr>
              <a:t>les rencontres </a:t>
            </a:r>
            <a:r>
              <a:rPr lang="fr-FR" sz="2400" b="0" dirty="0" smtClean="0">
                <a:latin typeface="Arial Narrow" panose="020B0606020202030204" pitchFamily="34" charset="0"/>
              </a:rPr>
              <a:t>productives ?</a:t>
            </a:r>
            <a:endParaRPr lang="fr-FR" sz="2400" b="0" dirty="0" smtClean="0">
              <a:latin typeface="Arial Narrow" panose="020B060602020203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B - catalyse enzymatique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824" y="3294965"/>
            <a:ext cx="831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1" dirty="0">
                <a:solidFill>
                  <a:srgbClr val="7030A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</a:t>
            </a:r>
            <a:r>
              <a:rPr lang="fr-FR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nécessaire d’augmenter le nombre total de rencontres en augmentant la température du milieu (agitation thermique).</a:t>
            </a:r>
            <a:endParaRPr lang="fr-FR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843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3"/>
          <p:cNvGrpSpPr>
            <a:grpSpLocks/>
          </p:cNvGrpSpPr>
          <p:nvPr/>
        </p:nvGrpSpPr>
        <p:grpSpPr bwMode="auto">
          <a:xfrm>
            <a:off x="719658" y="1885737"/>
            <a:ext cx="7524750" cy="3962400"/>
            <a:chOff x="276" y="696"/>
            <a:chExt cx="4740" cy="2496"/>
          </a:xfrm>
        </p:grpSpPr>
        <p:sp>
          <p:nvSpPr>
            <p:cNvPr id="19475" name="Oval 2"/>
            <p:cNvSpPr>
              <a:spLocks noChangeArrowheads="1"/>
            </p:cNvSpPr>
            <p:nvPr/>
          </p:nvSpPr>
          <p:spPr bwMode="auto">
            <a:xfrm>
              <a:off x="624" y="792"/>
              <a:ext cx="4188" cy="2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76" name="Oval 3"/>
            <p:cNvSpPr>
              <a:spLocks noChangeArrowheads="1"/>
            </p:cNvSpPr>
            <p:nvPr/>
          </p:nvSpPr>
          <p:spPr bwMode="auto">
            <a:xfrm>
              <a:off x="360" y="1020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77" name="Oval 4"/>
            <p:cNvSpPr>
              <a:spLocks noChangeArrowheads="1"/>
            </p:cNvSpPr>
            <p:nvPr/>
          </p:nvSpPr>
          <p:spPr bwMode="auto">
            <a:xfrm>
              <a:off x="300" y="1488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78" name="Oval 5"/>
            <p:cNvSpPr>
              <a:spLocks noChangeArrowheads="1"/>
            </p:cNvSpPr>
            <p:nvPr/>
          </p:nvSpPr>
          <p:spPr bwMode="auto">
            <a:xfrm>
              <a:off x="420" y="1944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79" name="Oval 6"/>
            <p:cNvSpPr>
              <a:spLocks noChangeArrowheads="1"/>
            </p:cNvSpPr>
            <p:nvPr/>
          </p:nvSpPr>
          <p:spPr bwMode="auto">
            <a:xfrm>
              <a:off x="852" y="2268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0" name="Oval 7"/>
            <p:cNvSpPr>
              <a:spLocks noChangeArrowheads="1"/>
            </p:cNvSpPr>
            <p:nvPr/>
          </p:nvSpPr>
          <p:spPr bwMode="auto">
            <a:xfrm>
              <a:off x="912" y="696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1" name="Oval 8"/>
            <p:cNvSpPr>
              <a:spLocks noChangeArrowheads="1"/>
            </p:cNvSpPr>
            <p:nvPr/>
          </p:nvSpPr>
          <p:spPr bwMode="auto">
            <a:xfrm>
              <a:off x="276" y="1284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2" name="Oval 9"/>
            <p:cNvSpPr>
              <a:spLocks noChangeArrowheads="1"/>
            </p:cNvSpPr>
            <p:nvPr/>
          </p:nvSpPr>
          <p:spPr bwMode="auto">
            <a:xfrm>
              <a:off x="3456" y="948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3" name="Oval 10"/>
            <p:cNvSpPr>
              <a:spLocks noChangeArrowheads="1"/>
            </p:cNvSpPr>
            <p:nvPr/>
          </p:nvSpPr>
          <p:spPr bwMode="auto">
            <a:xfrm>
              <a:off x="3516" y="1872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4" name="Oval 11"/>
            <p:cNvSpPr>
              <a:spLocks noChangeArrowheads="1"/>
            </p:cNvSpPr>
            <p:nvPr/>
          </p:nvSpPr>
          <p:spPr bwMode="auto">
            <a:xfrm>
              <a:off x="1980" y="2436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5" name="Oval 12"/>
            <p:cNvSpPr>
              <a:spLocks noChangeArrowheads="1"/>
            </p:cNvSpPr>
            <p:nvPr/>
          </p:nvSpPr>
          <p:spPr bwMode="auto">
            <a:xfrm>
              <a:off x="3744" y="2148"/>
              <a:ext cx="1272" cy="7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6" name="Oval 20"/>
            <p:cNvSpPr>
              <a:spLocks noChangeArrowheads="1"/>
            </p:cNvSpPr>
            <p:nvPr/>
          </p:nvSpPr>
          <p:spPr bwMode="auto">
            <a:xfrm>
              <a:off x="4008" y="2532"/>
              <a:ext cx="600" cy="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9487" name="Text Box 41"/>
            <p:cNvSpPr txBox="1">
              <a:spLocks noChangeArrowheads="1"/>
            </p:cNvSpPr>
            <p:nvPr/>
          </p:nvSpPr>
          <p:spPr bwMode="auto">
            <a:xfrm>
              <a:off x="1703" y="1376"/>
              <a:ext cx="160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5400">
                  <a:solidFill>
                    <a:srgbClr val="FFFF00"/>
                  </a:solidFill>
                  <a:latin typeface="Arial Narrow" panose="020B0606020202030204" pitchFamily="34" charset="0"/>
                </a:rPr>
                <a:t>ENZYME</a:t>
              </a:r>
            </a:p>
          </p:txBody>
        </p:sp>
      </p:grpSp>
      <p:sp>
        <p:nvSpPr>
          <p:cNvPr id="19459" name="Text Box 42"/>
          <p:cNvSpPr txBox="1">
            <a:spLocks noChangeArrowheads="1"/>
          </p:cNvSpPr>
          <p:nvPr/>
        </p:nvSpPr>
        <p:spPr bwMode="auto">
          <a:xfrm>
            <a:off x="5663133" y="4147925"/>
            <a:ext cx="1410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FF00"/>
                </a:solidFill>
                <a:latin typeface="Arial Narrow" panose="020B0606020202030204" pitchFamily="34" charset="0"/>
              </a:rPr>
              <a:t>Site actif</a:t>
            </a:r>
          </a:p>
        </p:txBody>
      </p:sp>
      <p:sp>
        <p:nvSpPr>
          <p:cNvPr id="19460" name="Rectangle 27"/>
          <p:cNvSpPr>
            <a:spLocks noChangeArrowheads="1"/>
          </p:cNvSpPr>
          <p:nvPr/>
        </p:nvSpPr>
        <p:spPr bwMode="auto">
          <a:xfrm rot="2700000">
            <a:off x="5539308" y="4865475"/>
            <a:ext cx="838200" cy="838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9461" name="Text Box 28"/>
          <p:cNvSpPr txBox="1">
            <a:spLocks noChangeArrowheads="1"/>
          </p:cNvSpPr>
          <p:nvPr/>
        </p:nvSpPr>
        <p:spPr bwMode="auto">
          <a:xfrm>
            <a:off x="5675833" y="502105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Arial Narrow" panose="020B0606020202030204" pitchFamily="34" charset="0"/>
              </a:rPr>
              <a:t>S1</a:t>
            </a:r>
          </a:p>
        </p:txBody>
      </p:sp>
      <p:sp>
        <p:nvSpPr>
          <p:cNvPr id="19462" name="Oval 31"/>
          <p:cNvSpPr>
            <a:spLocks noChangeArrowheads="1"/>
          </p:cNvSpPr>
          <p:nvPr/>
        </p:nvSpPr>
        <p:spPr bwMode="auto">
          <a:xfrm>
            <a:off x="6650558" y="4762287"/>
            <a:ext cx="952500" cy="952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9463" name="Text Box 33"/>
          <p:cNvSpPr txBox="1">
            <a:spLocks noChangeArrowheads="1"/>
          </p:cNvSpPr>
          <p:nvPr/>
        </p:nvSpPr>
        <p:spPr bwMode="auto">
          <a:xfrm flipH="1">
            <a:off x="6961708" y="5003587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solidFill>
                  <a:schemeClr val="bg1"/>
                </a:solidFill>
                <a:latin typeface="Arial Narrow" panose="020B0606020202030204" pitchFamily="34" charset="0"/>
              </a:rPr>
              <a:t>S2</a:t>
            </a:r>
          </a:p>
        </p:txBody>
      </p:sp>
      <p:sp>
        <p:nvSpPr>
          <p:cNvPr id="19464" name="Freeform 35"/>
          <p:cNvSpPr>
            <a:spLocks/>
          </p:cNvSpPr>
          <p:nvPr/>
        </p:nvSpPr>
        <p:spPr bwMode="auto">
          <a:xfrm>
            <a:off x="6610871" y="4971837"/>
            <a:ext cx="387350" cy="536575"/>
          </a:xfrm>
          <a:custGeom>
            <a:avLst/>
            <a:gdLst>
              <a:gd name="T0" fmla="*/ 387350 w 244"/>
              <a:gd name="T1" fmla="*/ 269875 h 338"/>
              <a:gd name="T2" fmla="*/ 125413 w 244"/>
              <a:gd name="T3" fmla="*/ 536575 h 338"/>
              <a:gd name="T4" fmla="*/ 28575 w 244"/>
              <a:gd name="T5" fmla="*/ 374650 h 338"/>
              <a:gd name="T6" fmla="*/ 0 w 244"/>
              <a:gd name="T7" fmla="*/ 190500 h 338"/>
              <a:gd name="T8" fmla="*/ 128588 w 244"/>
              <a:gd name="T9" fmla="*/ 0 h 338"/>
              <a:gd name="T10" fmla="*/ 387350 w 244"/>
              <a:gd name="T11" fmla="*/ 269875 h 3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4" h="338">
                <a:moveTo>
                  <a:pt x="244" y="170"/>
                </a:moveTo>
                <a:lnTo>
                  <a:pt x="79" y="338"/>
                </a:lnTo>
                <a:lnTo>
                  <a:pt x="18" y="236"/>
                </a:lnTo>
                <a:lnTo>
                  <a:pt x="0" y="120"/>
                </a:lnTo>
                <a:lnTo>
                  <a:pt x="81" y="0"/>
                </a:lnTo>
                <a:lnTo>
                  <a:pt x="244" y="17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B - catalyse enzymatique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2" name="Picture 22" descr="j04326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  <p:bldP spid="19462" grpId="0" animBg="1"/>
      <p:bldP spid="19463" grpId="0"/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384175" y="1899071"/>
            <a:ext cx="8493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</a:t>
            </a:r>
            <a:r>
              <a:rPr lang="fr-FR" sz="2400" b="0" dirty="0" smtClean="0">
                <a:latin typeface="Arial Narrow" panose="020B0606020202030204" pitchFamily="34" charset="0"/>
              </a:rPr>
              <a:t>’énergie </a:t>
            </a:r>
            <a:r>
              <a:rPr lang="fr-FR" sz="2400" b="0" dirty="0">
                <a:latin typeface="Arial Narrow" panose="020B0606020202030204" pitchFamily="34" charset="0"/>
              </a:rPr>
              <a:t>thermique du milieu suffit à former le complexe </a:t>
            </a:r>
            <a:r>
              <a:rPr lang="fr-FR" sz="2400" b="0" dirty="0" smtClean="0">
                <a:latin typeface="Arial Narrow" panose="020B0606020202030204" pitchFamily="34" charset="0"/>
              </a:rPr>
              <a:t>enzyme-substrats : </a:t>
            </a:r>
            <a:r>
              <a:rPr lang="fr-FR" sz="2400" b="0" dirty="0" smtClean="0">
                <a:latin typeface="Arial Narrow" panose="020B0606020202030204" pitchFamily="34" charset="0"/>
              </a:rPr>
              <a:t>formes </a:t>
            </a:r>
            <a:r>
              <a:rPr lang="fr-FR" sz="2400" b="0" dirty="0">
                <a:latin typeface="Arial Narrow" panose="020B0606020202030204" pitchFamily="34" charset="0"/>
              </a:rPr>
              <a:t>géométriques </a:t>
            </a:r>
            <a:r>
              <a:rPr lang="fr-FR" sz="2400" b="0" dirty="0" smtClean="0">
                <a:latin typeface="Arial Narrow" panose="020B0606020202030204" pitchFamily="34" charset="0"/>
              </a:rPr>
              <a:t>et </a:t>
            </a:r>
            <a:r>
              <a:rPr lang="fr-FR" sz="2400" b="0" dirty="0">
                <a:latin typeface="Arial Narrow" panose="020B0606020202030204" pitchFamily="34" charset="0"/>
              </a:rPr>
              <a:t>propriétés physico-chimiques de ces molécules sont </a:t>
            </a:r>
            <a:r>
              <a:rPr lang="fr-FR" sz="2400" dirty="0" smtClean="0">
                <a:latin typeface="Arial Narrow" panose="020B0606020202030204" pitchFamily="34" charset="0"/>
              </a:rPr>
              <a:t>complémentaires</a:t>
            </a:r>
            <a:r>
              <a:rPr lang="fr-FR" sz="2400" b="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384175" y="5180999"/>
            <a:ext cx="8493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L’enzyme permet d’accélérer fortement la réaction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en augmentant la probabilité de rencontre productive</a:t>
            </a:r>
            <a:r>
              <a:rPr lang="fr-FR" sz="2400" b="0" dirty="0">
                <a:latin typeface="Arial Narrow" panose="020B0606020202030204" pitchFamily="34" charset="0"/>
              </a:rPr>
              <a:t> de S1 et S2 en les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fixant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à proximité l’un de l’autre </a:t>
            </a:r>
            <a:r>
              <a:rPr lang="fr-FR" sz="2400" b="0" dirty="0">
                <a:latin typeface="Arial Narrow" panose="020B0606020202030204" pitchFamily="34" charset="0"/>
              </a:rPr>
              <a:t>dans son site actif.</a:t>
            </a:r>
          </a:p>
        </p:txBody>
      </p:sp>
      <p:sp>
        <p:nvSpPr>
          <p:cNvPr id="20491" name="Rectangle 1"/>
          <p:cNvSpPr>
            <a:spLocks noChangeArrowheads="1"/>
          </p:cNvSpPr>
          <p:nvPr/>
        </p:nvSpPr>
        <p:spPr bwMode="auto">
          <a:xfrm>
            <a:off x="384174" y="3540035"/>
            <a:ext cx="8493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2400" b="0" dirty="0">
                <a:solidFill>
                  <a:srgbClr val="000000"/>
                </a:solidFill>
                <a:latin typeface="Arial Narrow" panose="020B0606020202030204" pitchFamily="34" charset="0"/>
              </a:rPr>
              <a:t>Une fois formé, le complexe enzyme-substrat(s) a de fortes chances de fabriquer le produit final sans qu’il ne soit apporté au milieu une énergie calorifique élevée.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B - catalyse enzymatique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3" name="Groupe 63"/>
          <p:cNvGrpSpPr>
            <a:grpSpLocks/>
          </p:cNvGrpSpPr>
          <p:nvPr/>
        </p:nvGrpSpPr>
        <p:grpSpPr bwMode="auto">
          <a:xfrm>
            <a:off x="789384" y="2042939"/>
            <a:ext cx="1641796" cy="1536502"/>
            <a:chOff x="525463" y="1896598"/>
            <a:chExt cx="1641796" cy="1536502"/>
          </a:xfrm>
        </p:grpSpPr>
        <p:pic>
          <p:nvPicPr>
            <p:cNvPr id="2156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763" y="1896598"/>
              <a:ext cx="814387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61" name="Rectangle 1"/>
            <p:cNvSpPr>
              <a:spLocks noChangeArrowheads="1"/>
            </p:cNvSpPr>
            <p:nvPr/>
          </p:nvSpPr>
          <p:spPr bwMode="auto">
            <a:xfrm>
              <a:off x="525463" y="3125323"/>
              <a:ext cx="16417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>
                  <a:latin typeface="Arial Narrow" panose="020B0606020202030204" pitchFamily="34" charset="0"/>
                </a:rPr>
                <a:t>Hermann Emil Fischer</a:t>
              </a:r>
            </a:p>
          </p:txBody>
        </p:sp>
      </p:grpSp>
      <p:sp>
        <p:nvSpPr>
          <p:cNvPr id="21514" name="Text Box 1035"/>
          <p:cNvSpPr txBox="1">
            <a:spLocks noChangeArrowheads="1"/>
          </p:cNvSpPr>
          <p:nvPr/>
        </p:nvSpPr>
        <p:spPr bwMode="auto">
          <a:xfrm>
            <a:off x="373459" y="1533351"/>
            <a:ext cx="40671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800">
                <a:latin typeface="Arial Narrow" panose="020B0606020202030204" pitchFamily="34" charset="0"/>
              </a:rPr>
              <a:t>1894 MODELE DE FISHER : CLE-SERRURE</a:t>
            </a:r>
          </a:p>
        </p:txBody>
      </p:sp>
      <p:grpSp>
        <p:nvGrpSpPr>
          <p:cNvPr id="21515" name="Groupe 64"/>
          <p:cNvGrpSpPr>
            <a:grpSpLocks/>
          </p:cNvGrpSpPr>
          <p:nvPr/>
        </p:nvGrpSpPr>
        <p:grpSpPr bwMode="auto">
          <a:xfrm>
            <a:off x="3762771" y="1928639"/>
            <a:ext cx="4265613" cy="2109787"/>
            <a:chOff x="3498083" y="1753723"/>
            <a:chExt cx="4266249" cy="2109085"/>
          </a:xfrm>
        </p:grpSpPr>
        <p:grpSp>
          <p:nvGrpSpPr>
            <p:cNvPr id="13" name="Group 1027"/>
            <p:cNvGrpSpPr>
              <a:grpSpLocks noChangeAspect="1"/>
            </p:cNvGrpSpPr>
            <p:nvPr/>
          </p:nvGrpSpPr>
          <p:grpSpPr bwMode="auto">
            <a:xfrm>
              <a:off x="3498083" y="2474264"/>
              <a:ext cx="1595461" cy="1388544"/>
              <a:chOff x="564" y="1548"/>
              <a:chExt cx="1812" cy="1752"/>
            </a:xfrm>
            <a:solidFill>
              <a:schemeClr val="accent2"/>
            </a:solidFill>
          </p:grpSpPr>
          <p:sp>
            <p:nvSpPr>
              <p:cNvPr id="15" name="Oval 1028"/>
              <p:cNvSpPr>
                <a:spLocks noChangeAspect="1" noChangeArrowheads="1"/>
              </p:cNvSpPr>
              <p:nvPr/>
            </p:nvSpPr>
            <p:spPr bwMode="auto">
              <a:xfrm>
                <a:off x="564" y="1632"/>
                <a:ext cx="1812" cy="1668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  <p:sp>
            <p:nvSpPr>
              <p:cNvPr id="16" name="Rectangle 1029"/>
              <p:cNvSpPr>
                <a:spLocks noChangeAspect="1" noChangeArrowheads="1"/>
              </p:cNvSpPr>
              <p:nvPr/>
            </p:nvSpPr>
            <p:spPr bwMode="auto">
              <a:xfrm>
                <a:off x="1056" y="1548"/>
                <a:ext cx="312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  <p:sp>
            <p:nvSpPr>
              <p:cNvPr id="17" name="Rectangle 1030"/>
              <p:cNvSpPr>
                <a:spLocks noChangeAspect="1" noChangeArrowheads="1"/>
              </p:cNvSpPr>
              <p:nvPr/>
            </p:nvSpPr>
            <p:spPr bwMode="auto">
              <a:xfrm>
                <a:off x="1692" y="1548"/>
                <a:ext cx="480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  <p:sp>
            <p:nvSpPr>
              <p:cNvPr id="18" name="Rectangle 1031"/>
              <p:cNvSpPr>
                <a:spLocks noChangeAspect="1" noChangeArrowheads="1"/>
              </p:cNvSpPr>
              <p:nvPr/>
            </p:nvSpPr>
            <p:spPr bwMode="auto">
              <a:xfrm>
                <a:off x="1284" y="1620"/>
                <a:ext cx="408" cy="3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545" name="Text Box 1032"/>
            <p:cNvSpPr txBox="1">
              <a:spLocks noChangeArrowheads="1"/>
            </p:cNvSpPr>
            <p:nvPr/>
          </p:nvSpPr>
          <p:spPr bwMode="auto">
            <a:xfrm>
              <a:off x="3844925" y="3242798"/>
              <a:ext cx="9017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ENZYME</a:t>
              </a:r>
            </a:p>
          </p:txBody>
        </p:sp>
        <p:sp>
          <p:nvSpPr>
            <p:cNvPr id="21546" name="Line 1033"/>
            <p:cNvSpPr>
              <a:spLocks noChangeShapeType="1"/>
            </p:cNvSpPr>
            <p:nvPr/>
          </p:nvSpPr>
          <p:spPr bwMode="auto">
            <a:xfrm>
              <a:off x="5327650" y="2714160"/>
              <a:ext cx="631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21547" name="Text Box 1034"/>
            <p:cNvSpPr txBox="1">
              <a:spLocks noChangeArrowheads="1"/>
            </p:cNvSpPr>
            <p:nvPr/>
          </p:nvSpPr>
          <p:spPr bwMode="auto">
            <a:xfrm>
              <a:off x="4100513" y="2239498"/>
              <a:ext cx="3905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3200">
                  <a:latin typeface="Arial Narrow" panose="020B0606020202030204" pitchFamily="34" charset="0"/>
                </a:rPr>
                <a:t>+</a:t>
              </a:r>
            </a:p>
          </p:txBody>
        </p:sp>
        <p:grpSp>
          <p:nvGrpSpPr>
            <p:cNvPr id="21548" name="Group 1037"/>
            <p:cNvGrpSpPr>
              <a:grpSpLocks noChangeAspect="1"/>
            </p:cNvGrpSpPr>
            <p:nvPr/>
          </p:nvGrpSpPr>
          <p:grpSpPr bwMode="auto">
            <a:xfrm>
              <a:off x="3805238" y="1753723"/>
              <a:ext cx="982662" cy="608012"/>
              <a:chOff x="2808" y="1380"/>
              <a:chExt cx="1116" cy="768"/>
            </a:xfrm>
          </p:grpSpPr>
          <p:sp>
            <p:nvSpPr>
              <p:cNvPr id="21557" name="Rectangle 1038"/>
              <p:cNvSpPr>
                <a:spLocks noChangeAspect="1" noChangeArrowheads="1"/>
              </p:cNvSpPr>
              <p:nvPr/>
            </p:nvSpPr>
            <p:spPr bwMode="auto">
              <a:xfrm>
                <a:off x="2808" y="1380"/>
                <a:ext cx="312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558" name="Rectangle 1039"/>
              <p:cNvSpPr>
                <a:spLocks noChangeAspect="1" noChangeArrowheads="1"/>
              </p:cNvSpPr>
              <p:nvPr/>
            </p:nvSpPr>
            <p:spPr bwMode="auto">
              <a:xfrm>
                <a:off x="3444" y="1380"/>
                <a:ext cx="480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559" name="Rectangle 1040"/>
              <p:cNvSpPr>
                <a:spLocks noChangeAspect="1" noChangeArrowheads="1"/>
              </p:cNvSpPr>
              <p:nvPr/>
            </p:nvSpPr>
            <p:spPr bwMode="auto">
              <a:xfrm>
                <a:off x="3036" y="1380"/>
                <a:ext cx="408" cy="3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1549" name="Text Box 1041"/>
            <p:cNvSpPr txBox="1">
              <a:spLocks noChangeArrowheads="1"/>
            </p:cNvSpPr>
            <p:nvPr/>
          </p:nvSpPr>
          <p:spPr bwMode="auto">
            <a:xfrm>
              <a:off x="3768725" y="1753723"/>
              <a:ext cx="1089435" cy="33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00"/>
                  </a:solidFill>
                  <a:latin typeface="Arial Narrow" panose="020B0606020202030204" pitchFamily="34" charset="0"/>
                </a:rPr>
                <a:t>SUBSTRAT</a:t>
              </a:r>
            </a:p>
          </p:txBody>
        </p:sp>
        <p:grpSp>
          <p:nvGrpSpPr>
            <p:cNvPr id="41" name="Group 1027"/>
            <p:cNvGrpSpPr>
              <a:grpSpLocks noChangeAspect="1"/>
            </p:cNvGrpSpPr>
            <p:nvPr/>
          </p:nvGrpSpPr>
          <p:grpSpPr bwMode="auto">
            <a:xfrm>
              <a:off x="6168871" y="2094361"/>
              <a:ext cx="1595461" cy="1388544"/>
              <a:chOff x="564" y="1548"/>
              <a:chExt cx="1812" cy="1752"/>
            </a:xfrm>
            <a:solidFill>
              <a:schemeClr val="accent2"/>
            </a:solidFill>
          </p:grpSpPr>
          <p:sp>
            <p:nvSpPr>
              <p:cNvPr id="42" name="Oval 1028"/>
              <p:cNvSpPr>
                <a:spLocks noChangeAspect="1" noChangeArrowheads="1"/>
              </p:cNvSpPr>
              <p:nvPr/>
            </p:nvSpPr>
            <p:spPr bwMode="auto">
              <a:xfrm>
                <a:off x="564" y="1632"/>
                <a:ext cx="1812" cy="1668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  <p:sp>
            <p:nvSpPr>
              <p:cNvPr id="43" name="Rectangle 1029"/>
              <p:cNvSpPr>
                <a:spLocks noChangeAspect="1" noChangeArrowheads="1"/>
              </p:cNvSpPr>
              <p:nvPr/>
            </p:nvSpPr>
            <p:spPr bwMode="auto">
              <a:xfrm>
                <a:off x="1056" y="1548"/>
                <a:ext cx="312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  <p:sp>
            <p:nvSpPr>
              <p:cNvPr id="44" name="Rectangle 1030"/>
              <p:cNvSpPr>
                <a:spLocks noChangeAspect="1" noChangeArrowheads="1"/>
              </p:cNvSpPr>
              <p:nvPr/>
            </p:nvSpPr>
            <p:spPr bwMode="auto">
              <a:xfrm>
                <a:off x="1692" y="1548"/>
                <a:ext cx="480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  <p:sp>
            <p:nvSpPr>
              <p:cNvPr id="45" name="Rectangle 1031"/>
              <p:cNvSpPr>
                <a:spLocks noChangeAspect="1" noChangeArrowheads="1"/>
              </p:cNvSpPr>
              <p:nvPr/>
            </p:nvSpPr>
            <p:spPr bwMode="auto">
              <a:xfrm>
                <a:off x="1284" y="1620"/>
                <a:ext cx="408" cy="3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>
                  <a:latin typeface="Arial Narrow" panose="020B0606020202030204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551" name="Text Box 1032"/>
            <p:cNvSpPr txBox="1">
              <a:spLocks noChangeArrowheads="1"/>
            </p:cNvSpPr>
            <p:nvPr/>
          </p:nvSpPr>
          <p:spPr bwMode="auto">
            <a:xfrm>
              <a:off x="6515100" y="2863385"/>
              <a:ext cx="9017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ENZYME</a:t>
              </a:r>
            </a:p>
          </p:txBody>
        </p:sp>
        <p:grpSp>
          <p:nvGrpSpPr>
            <p:cNvPr id="21552" name="Group 1037"/>
            <p:cNvGrpSpPr>
              <a:grpSpLocks noChangeAspect="1"/>
            </p:cNvGrpSpPr>
            <p:nvPr/>
          </p:nvGrpSpPr>
          <p:grpSpPr bwMode="auto">
            <a:xfrm>
              <a:off x="6600825" y="2099798"/>
              <a:ext cx="982663" cy="608012"/>
              <a:chOff x="2808" y="1380"/>
              <a:chExt cx="1116" cy="768"/>
            </a:xfrm>
          </p:grpSpPr>
          <p:sp>
            <p:nvSpPr>
              <p:cNvPr id="21554" name="Rectangle 1038"/>
              <p:cNvSpPr>
                <a:spLocks noChangeAspect="1" noChangeArrowheads="1"/>
              </p:cNvSpPr>
              <p:nvPr/>
            </p:nvSpPr>
            <p:spPr bwMode="auto">
              <a:xfrm>
                <a:off x="2808" y="1380"/>
                <a:ext cx="312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555" name="Rectangle 1039"/>
              <p:cNvSpPr>
                <a:spLocks noChangeAspect="1" noChangeArrowheads="1"/>
              </p:cNvSpPr>
              <p:nvPr/>
            </p:nvSpPr>
            <p:spPr bwMode="auto">
              <a:xfrm>
                <a:off x="3444" y="1380"/>
                <a:ext cx="480" cy="7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556" name="Rectangle 1040"/>
              <p:cNvSpPr>
                <a:spLocks noChangeAspect="1" noChangeArrowheads="1"/>
              </p:cNvSpPr>
              <p:nvPr/>
            </p:nvSpPr>
            <p:spPr bwMode="auto">
              <a:xfrm>
                <a:off x="3036" y="1380"/>
                <a:ext cx="408" cy="3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1553" name="Text Box 1041"/>
            <p:cNvSpPr txBox="1">
              <a:spLocks noChangeArrowheads="1"/>
            </p:cNvSpPr>
            <p:nvPr/>
          </p:nvSpPr>
          <p:spPr bwMode="auto">
            <a:xfrm>
              <a:off x="6564313" y="2099798"/>
              <a:ext cx="1089435" cy="33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00"/>
                  </a:solidFill>
                  <a:latin typeface="Arial Narrow" panose="020B0606020202030204" pitchFamily="34" charset="0"/>
                </a:rPr>
                <a:t>SUBSTRAT</a:t>
              </a:r>
            </a:p>
          </p:txBody>
        </p:sp>
      </p:grpSp>
      <p:grpSp>
        <p:nvGrpSpPr>
          <p:cNvPr id="68" name="Groupe 67"/>
          <p:cNvGrpSpPr>
            <a:grpSpLocks/>
          </p:cNvGrpSpPr>
          <p:nvPr/>
        </p:nvGrpSpPr>
        <p:grpSpPr bwMode="auto">
          <a:xfrm>
            <a:off x="373459" y="4149080"/>
            <a:ext cx="7654925" cy="2533650"/>
            <a:chOff x="109538" y="4235887"/>
            <a:chExt cx="7654794" cy="2533654"/>
          </a:xfrm>
        </p:grpSpPr>
        <p:grpSp>
          <p:nvGrpSpPr>
            <p:cNvPr id="21519" name="Groupe 66"/>
            <p:cNvGrpSpPr>
              <a:grpSpLocks/>
            </p:cNvGrpSpPr>
            <p:nvPr/>
          </p:nvGrpSpPr>
          <p:grpSpPr bwMode="auto">
            <a:xfrm>
              <a:off x="604838" y="4823036"/>
              <a:ext cx="1647825" cy="1581605"/>
              <a:chOff x="604838" y="4706924"/>
              <a:chExt cx="1647825" cy="1581605"/>
            </a:xfrm>
          </p:grpSpPr>
          <p:sp>
            <p:nvSpPr>
              <p:cNvPr id="21542" name="Text Box 2"/>
              <p:cNvSpPr txBox="1">
                <a:spLocks noChangeArrowheads="1"/>
              </p:cNvSpPr>
              <p:nvPr/>
            </p:nvSpPr>
            <p:spPr bwMode="auto">
              <a:xfrm>
                <a:off x="604838" y="5980554"/>
                <a:ext cx="1647825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fr-FR" sz="1400">
                    <a:latin typeface="Arial Narrow" panose="020B0606020202030204" pitchFamily="34" charset="0"/>
                  </a:rPr>
                  <a:t> Daniel Koshland Jr.</a:t>
                </a:r>
              </a:p>
            </p:txBody>
          </p:sp>
          <p:pic>
            <p:nvPicPr>
              <p:cNvPr id="2253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4873" y="4707151"/>
                <a:ext cx="846123" cy="115252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20" name="Text Box 22"/>
            <p:cNvSpPr txBox="1">
              <a:spLocks noChangeArrowheads="1"/>
            </p:cNvSpPr>
            <p:nvPr/>
          </p:nvSpPr>
          <p:spPr bwMode="auto">
            <a:xfrm>
              <a:off x="109538" y="4235887"/>
              <a:ext cx="5218112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fr-FR" sz="1800">
                  <a:latin typeface="Arial Narrow" panose="020B0606020202030204" pitchFamily="34" charset="0"/>
                </a:rPr>
                <a:t>1958 MODELE DE KOSHLAND : AJUSTEMENT INDUIT</a:t>
              </a:r>
            </a:p>
          </p:txBody>
        </p:sp>
        <p:grpSp>
          <p:nvGrpSpPr>
            <p:cNvPr id="21521" name="Groupe 65"/>
            <p:cNvGrpSpPr>
              <a:grpSpLocks/>
            </p:cNvGrpSpPr>
            <p:nvPr/>
          </p:nvGrpSpPr>
          <p:grpSpPr bwMode="auto">
            <a:xfrm>
              <a:off x="3495675" y="4634354"/>
              <a:ext cx="4268657" cy="2135187"/>
              <a:chOff x="3495675" y="4634354"/>
              <a:chExt cx="4268657" cy="2135187"/>
            </a:xfrm>
          </p:grpSpPr>
          <p:grpSp>
            <p:nvGrpSpPr>
              <p:cNvPr id="21522" name="Groupe 2"/>
              <p:cNvGrpSpPr>
                <a:grpSpLocks/>
              </p:cNvGrpSpPr>
              <p:nvPr/>
            </p:nvGrpSpPr>
            <p:grpSpPr bwMode="auto">
              <a:xfrm>
                <a:off x="3495675" y="5375716"/>
                <a:ext cx="1600200" cy="1393825"/>
                <a:chOff x="3587481" y="4737476"/>
                <a:chExt cx="1600199" cy="1392669"/>
              </a:xfrm>
            </p:grpSpPr>
            <p:sp>
              <p:nvSpPr>
                <p:cNvPr id="21537" name="Oval 3"/>
                <p:cNvSpPr>
                  <a:spLocks noChangeAspect="1" noChangeArrowheads="1"/>
                </p:cNvSpPr>
                <p:nvPr/>
              </p:nvSpPr>
              <p:spPr bwMode="auto">
                <a:xfrm>
                  <a:off x="3587481" y="4804593"/>
                  <a:ext cx="1600199" cy="132555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latin typeface="Arial Narrow" panose="020B0606020202030204" pitchFamily="34" charset="0"/>
                  </a:endParaRPr>
                </a:p>
              </p:txBody>
            </p:sp>
            <p:sp useBgFill="1">
              <p:nvSpPr>
                <p:cNvPr id="21538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4021972" y="4737476"/>
                  <a:ext cx="275531" cy="610231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latin typeface="Arial Narrow" panose="020B0606020202030204" pitchFamily="34" charset="0"/>
                  </a:endParaRPr>
                </a:p>
              </p:txBody>
            </p:sp>
            <p:sp useBgFill="1">
              <p:nvSpPr>
                <p:cNvPr id="21539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322" y="4794879"/>
                  <a:ext cx="360310" cy="256986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4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760157" y="5439551"/>
                  <a:ext cx="901529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fr-FR" sz="160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ENZYME</a:t>
                  </a:r>
                </a:p>
              </p:txBody>
            </p:sp>
            <p:sp useBgFill="1">
              <p:nvSpPr>
                <p:cNvPr id="21541" name="Oval 27"/>
                <p:cNvSpPr>
                  <a:spLocks noChangeArrowheads="1"/>
                </p:cNvSpPr>
                <p:nvPr/>
              </p:nvSpPr>
              <p:spPr bwMode="auto">
                <a:xfrm>
                  <a:off x="4403477" y="4758671"/>
                  <a:ext cx="731217" cy="614646"/>
                </a:xfrm>
                <a:prstGeom prst="ellipse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1523" name="Text Box 1034"/>
              <p:cNvSpPr txBox="1">
                <a:spLocks noChangeArrowheads="1"/>
              </p:cNvSpPr>
              <p:nvPr/>
            </p:nvSpPr>
            <p:spPr bwMode="auto">
              <a:xfrm>
                <a:off x="4100513" y="5183629"/>
                <a:ext cx="390525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3200">
                    <a:latin typeface="Arial Narrow" panose="020B0606020202030204" pitchFamily="34" charset="0"/>
                  </a:rPr>
                  <a:t>+</a:t>
                </a:r>
              </a:p>
            </p:txBody>
          </p:sp>
          <p:grpSp>
            <p:nvGrpSpPr>
              <p:cNvPr id="21524" name="Group 1037"/>
              <p:cNvGrpSpPr>
                <a:grpSpLocks noChangeAspect="1"/>
              </p:cNvGrpSpPr>
              <p:nvPr/>
            </p:nvGrpSpPr>
            <p:grpSpPr bwMode="auto">
              <a:xfrm>
                <a:off x="3805238" y="4634354"/>
                <a:ext cx="982662" cy="608012"/>
                <a:chOff x="2808" y="1380"/>
                <a:chExt cx="1116" cy="768"/>
              </a:xfrm>
            </p:grpSpPr>
            <p:sp>
              <p:nvSpPr>
                <p:cNvPr id="21534" name="Rectangle 1038"/>
                <p:cNvSpPr>
                  <a:spLocks noChangeAspect="1" noChangeArrowheads="1"/>
                </p:cNvSpPr>
                <p:nvPr/>
              </p:nvSpPr>
              <p:spPr bwMode="auto">
                <a:xfrm>
                  <a:off x="2808" y="1380"/>
                  <a:ext cx="312" cy="76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35" name="Rectangle 10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1380"/>
                  <a:ext cx="480" cy="76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36" name="Rectangle 10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6" y="1380"/>
                  <a:ext cx="408" cy="39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1525" name="Text Box 1041"/>
              <p:cNvSpPr txBox="1">
                <a:spLocks noChangeArrowheads="1"/>
              </p:cNvSpPr>
              <p:nvPr/>
            </p:nvSpPr>
            <p:spPr bwMode="auto">
              <a:xfrm>
                <a:off x="3768725" y="4634354"/>
                <a:ext cx="108925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SUBSTRAT</a:t>
                </a:r>
              </a:p>
            </p:txBody>
          </p:sp>
          <p:sp>
            <p:nvSpPr>
              <p:cNvPr id="21526" name="Line 1033"/>
              <p:cNvSpPr>
                <a:spLocks noChangeShapeType="1"/>
              </p:cNvSpPr>
              <p:nvPr/>
            </p:nvSpPr>
            <p:spPr bwMode="auto">
              <a:xfrm>
                <a:off x="5327650" y="5609079"/>
                <a:ext cx="6318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54" name="Group 1027"/>
              <p:cNvGrpSpPr>
                <a:grpSpLocks noChangeAspect="1"/>
              </p:cNvGrpSpPr>
              <p:nvPr/>
            </p:nvGrpSpPr>
            <p:grpSpPr bwMode="auto">
              <a:xfrm>
                <a:off x="6168871" y="4988689"/>
                <a:ext cx="1595461" cy="1388544"/>
                <a:chOff x="564" y="1548"/>
                <a:chExt cx="1812" cy="1752"/>
              </a:xfrm>
              <a:solidFill>
                <a:schemeClr val="accent2"/>
              </a:solidFill>
            </p:grpSpPr>
            <p:sp>
              <p:nvSpPr>
                <p:cNvPr id="55" name="Oval 1028"/>
                <p:cNvSpPr>
                  <a:spLocks noChangeAspect="1" noChangeArrowheads="1"/>
                </p:cNvSpPr>
                <p:nvPr/>
              </p:nvSpPr>
              <p:spPr bwMode="auto">
                <a:xfrm>
                  <a:off x="564" y="1632"/>
                  <a:ext cx="1812" cy="1668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2400">
                    <a:latin typeface="Arial Narrow" panose="020B0606020202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6" name="Rectangle 1029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1548"/>
                  <a:ext cx="312" cy="7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2400">
                    <a:latin typeface="Arial Narrow" panose="020B0606020202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7" name="Rectangle 1030"/>
                <p:cNvSpPr>
                  <a:spLocks noChangeAspect="1" noChangeArrowheads="1"/>
                </p:cNvSpPr>
                <p:nvPr/>
              </p:nvSpPr>
              <p:spPr bwMode="auto">
                <a:xfrm>
                  <a:off x="1692" y="1548"/>
                  <a:ext cx="480" cy="7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2400">
                    <a:latin typeface="Arial Narrow" panose="020B0606020202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8" name="Rectangle 1031"/>
                <p:cNvSpPr>
                  <a:spLocks noChangeAspect="1" noChangeArrowheads="1"/>
                </p:cNvSpPr>
                <p:nvPr/>
              </p:nvSpPr>
              <p:spPr bwMode="auto">
                <a:xfrm>
                  <a:off x="1284" y="1620"/>
                  <a:ext cx="408" cy="3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2400">
                    <a:latin typeface="Arial Narrow" panose="020B0606020202030204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1528" name="Text Box 1032"/>
              <p:cNvSpPr txBox="1">
                <a:spLocks noChangeArrowheads="1"/>
              </p:cNvSpPr>
              <p:nvPr/>
            </p:nvSpPr>
            <p:spPr bwMode="auto">
              <a:xfrm>
                <a:off x="6515100" y="5756716"/>
                <a:ext cx="901700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ENZYME</a:t>
                </a:r>
              </a:p>
            </p:txBody>
          </p:sp>
          <p:grpSp>
            <p:nvGrpSpPr>
              <p:cNvPr id="21529" name="Group 1037"/>
              <p:cNvGrpSpPr>
                <a:grpSpLocks noChangeAspect="1"/>
              </p:cNvGrpSpPr>
              <p:nvPr/>
            </p:nvGrpSpPr>
            <p:grpSpPr bwMode="auto">
              <a:xfrm>
                <a:off x="6600825" y="4994716"/>
                <a:ext cx="982663" cy="608013"/>
                <a:chOff x="2808" y="1380"/>
                <a:chExt cx="1116" cy="768"/>
              </a:xfrm>
            </p:grpSpPr>
            <p:sp>
              <p:nvSpPr>
                <p:cNvPr id="21531" name="Rectangle 1038"/>
                <p:cNvSpPr>
                  <a:spLocks noChangeAspect="1" noChangeArrowheads="1"/>
                </p:cNvSpPr>
                <p:nvPr/>
              </p:nvSpPr>
              <p:spPr bwMode="auto">
                <a:xfrm>
                  <a:off x="2808" y="1380"/>
                  <a:ext cx="312" cy="76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32" name="Rectangle 10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44" y="1380"/>
                  <a:ext cx="480" cy="76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33" name="Rectangle 10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6" y="1380"/>
                  <a:ext cx="408" cy="39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1530" name="Text Box 1041"/>
              <p:cNvSpPr txBox="1">
                <a:spLocks noChangeArrowheads="1"/>
              </p:cNvSpPr>
              <p:nvPr/>
            </p:nvSpPr>
            <p:spPr bwMode="auto">
              <a:xfrm>
                <a:off x="6564313" y="4994716"/>
                <a:ext cx="108925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SUBSTRAT</a:t>
                </a:r>
              </a:p>
            </p:txBody>
          </p:sp>
        </p:grpSp>
      </p:grp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B - catalyse enzymatique</a:t>
            </a:r>
          </a:p>
        </p:txBody>
      </p:sp>
      <p:sp>
        <p:nvSpPr>
          <p:cNvPr id="77" name="Forme libre 76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2" name="Picture 22" descr="j04326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54892" y="1628800"/>
            <a:ext cx="8637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La structure </a:t>
            </a:r>
            <a:r>
              <a:rPr lang="fr-FR" sz="2400" b="0" dirty="0" smtClean="0">
                <a:latin typeface="Arial Narrow" panose="020B0606020202030204" pitchFamily="34" charset="0"/>
              </a:rPr>
              <a:t>3D de </a:t>
            </a:r>
            <a:r>
              <a:rPr lang="fr-FR" sz="2400" b="0" dirty="0">
                <a:latin typeface="Arial Narrow" panose="020B0606020202030204" pitchFamily="34" charset="0"/>
              </a:rPr>
              <a:t>l’enzyme fait apparaître une zone qui lie les substrats et permet leur réaction :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site actif ou site catalytique</a:t>
            </a:r>
            <a:r>
              <a:rPr lang="fr-FR" sz="2400" b="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4892" y="2749880"/>
            <a:ext cx="472402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Le site actif ou site catalytique est une poche taillée pour accepter un substrat particulier. </a:t>
            </a:r>
          </a:p>
          <a:p>
            <a:pPr algn="just" eaLnBrk="1" hangingPunct="1">
              <a:buClr>
                <a:srgbClr val="FF0000"/>
              </a:buClr>
            </a:pPr>
            <a:endParaRPr lang="fr-FR" sz="1600" b="0" dirty="0">
              <a:latin typeface="Arial Narrow" panose="020B0606020202030204" pitchFamily="34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Le repliement de la chaîne polypeptidique a pour conséquence que le site actif est constitué d’acides aminés qui peuvent être parfois très éloignés les uns des autres dans la structure primaire.</a:t>
            </a:r>
          </a:p>
        </p:txBody>
      </p:sp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2835" r="3596" b="2962"/>
          <a:stretch>
            <a:fillRect/>
          </a:stretch>
        </p:blipFill>
        <p:spPr bwMode="auto">
          <a:xfrm>
            <a:off x="5263579" y="2431554"/>
            <a:ext cx="384492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860033" y="5941362"/>
            <a:ext cx="42484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1400" i="1" dirty="0">
                <a:latin typeface="Arial Narrow" panose="020B0606020202030204" pitchFamily="34" charset="0"/>
              </a:rPr>
              <a:t>Protéine kinase A avec ATP en vert et peptide inhibiteur en </a:t>
            </a:r>
            <a:r>
              <a:rPr lang="fr-FR" sz="1400" i="1" dirty="0" smtClean="0">
                <a:latin typeface="Arial Narrow" panose="020B0606020202030204" pitchFamily="34" charset="0"/>
              </a:rPr>
              <a:t>jaune.</a:t>
            </a:r>
          </a:p>
          <a:p>
            <a:pPr algn="just"/>
            <a:r>
              <a:rPr lang="fr-FR" sz="1400" i="1" dirty="0" smtClean="0">
                <a:latin typeface="Arial Narrow" panose="020B0606020202030204" pitchFamily="34" charset="0"/>
              </a:rPr>
              <a:t>Rouge </a:t>
            </a:r>
            <a:r>
              <a:rPr lang="fr-FR" sz="1400" i="1" dirty="0">
                <a:latin typeface="Arial Narrow" panose="020B0606020202030204" pitchFamily="34" charset="0"/>
              </a:rPr>
              <a:t>régions négatives et bleu régions </a:t>
            </a:r>
            <a:r>
              <a:rPr lang="fr-FR" sz="1400" i="1" dirty="0" smtClean="0">
                <a:latin typeface="Arial Narrow" panose="020B0606020202030204" pitchFamily="34" charset="0"/>
              </a:rPr>
              <a:t>positives.</a:t>
            </a:r>
            <a:endParaRPr lang="fr-FR" sz="1400" i="1" dirty="0">
              <a:latin typeface="Arial Narrow" panose="020B060602020203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C - notion de site actif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2" descr="j04326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52450" y="1490363"/>
            <a:ext cx="7926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>
                <a:latin typeface="Arial Narrow" panose="020B0606020202030204" pitchFamily="34" charset="0"/>
              </a:rPr>
              <a:t>Chez tous les organismes vivants, les réactions chimiques sont catalysées par des molécules de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nature protéique </a:t>
            </a:r>
            <a:r>
              <a:rPr lang="fr-FR" sz="2400" b="0" dirty="0">
                <a:latin typeface="Arial Narrow" panose="020B0606020202030204" pitchFamily="34" charset="0"/>
              </a:rPr>
              <a:t>que l’on appelle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enzymes</a:t>
            </a:r>
            <a:r>
              <a:rPr lang="fr-FR" sz="2400" b="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52450" y="3044999"/>
            <a:ext cx="7926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>
                <a:latin typeface="Arial Narrow" panose="020B0606020202030204" pitchFamily="34" charset="0"/>
              </a:rPr>
              <a:t>Un ou une enzyme est un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catalyseur</a:t>
            </a:r>
            <a:r>
              <a:rPr lang="fr-FR" sz="2400" b="0" dirty="0">
                <a:latin typeface="Arial Narrow" panose="020B0606020202030204" pitchFamily="34" charset="0"/>
              </a:rPr>
              <a:t> </a:t>
            </a:r>
            <a:r>
              <a:rPr lang="fr-FR" sz="2400" b="0" dirty="0" smtClean="0">
                <a:latin typeface="Arial Narrow" panose="020B0606020202030204" pitchFamily="34" charset="0"/>
              </a:rPr>
              <a:t>biologique.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4107" name="Text Box 1028"/>
          <p:cNvSpPr txBox="1">
            <a:spLocks noChangeArrowheads="1"/>
          </p:cNvSpPr>
          <p:nvPr/>
        </p:nvSpPr>
        <p:spPr bwMode="auto">
          <a:xfrm>
            <a:off x="552450" y="3860971"/>
            <a:ext cx="7926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>
                <a:latin typeface="Arial Narrow" panose="020B0606020202030204" pitchFamily="34" charset="0"/>
              </a:rPr>
              <a:t>Une enzyme </a:t>
            </a:r>
            <a:r>
              <a:rPr lang="fr-FR" sz="2400" b="0">
                <a:solidFill>
                  <a:srgbClr val="FF0000"/>
                </a:solidFill>
                <a:latin typeface="Arial Narrow" panose="020B0606020202030204" pitchFamily="34" charset="0"/>
              </a:rPr>
              <a:t>accélère</a:t>
            </a:r>
            <a:r>
              <a:rPr lang="fr-FR" sz="2400" b="0">
                <a:latin typeface="Arial Narrow" panose="020B0606020202030204" pitchFamily="34" charset="0"/>
              </a:rPr>
              <a:t> la transformation d’une ou de plusieurs molécules en une ou plusieurs autres molécules.</a:t>
            </a:r>
          </a:p>
        </p:txBody>
      </p:sp>
      <p:sp>
        <p:nvSpPr>
          <p:cNvPr id="4108" name="Text Box 1029"/>
          <p:cNvSpPr txBox="1">
            <a:spLocks noChangeArrowheads="1"/>
          </p:cNvSpPr>
          <p:nvPr/>
        </p:nvSpPr>
        <p:spPr bwMode="auto">
          <a:xfrm>
            <a:off x="552450" y="5046275"/>
            <a:ext cx="7926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>
                <a:latin typeface="Arial Narrow" panose="020B0606020202030204" pitchFamily="34" charset="0"/>
              </a:rPr>
              <a:t>Les molécules transformées s’appellent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substrats</a:t>
            </a:r>
            <a:r>
              <a:rPr lang="fr-FR" sz="2400" b="0" dirty="0">
                <a:latin typeface="Arial Narrow" panose="020B0606020202030204" pitchFamily="34" charset="0"/>
              </a:rPr>
              <a:t> et les molécules obtenues sont appelées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produits</a:t>
            </a:r>
            <a:r>
              <a:rPr lang="fr-FR" sz="2400" b="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 – Introduction – Définitions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3"/>
          <p:cNvSpPr txBox="1">
            <a:spLocks noChangeArrowheads="1"/>
          </p:cNvSpPr>
          <p:nvPr/>
        </p:nvSpPr>
        <p:spPr bwMode="auto">
          <a:xfrm>
            <a:off x="274638" y="1625785"/>
            <a:ext cx="84169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Le substrat se fixe dans le site actif, il est ensuite modifié pour donner une ou plusieurs autres molécules appelées produits puis il y a relargage du ou des produits dans le milieu. </a:t>
            </a:r>
          </a:p>
        </p:txBody>
      </p:sp>
      <p:sp>
        <p:nvSpPr>
          <p:cNvPr id="23562" name="Ellipse 1"/>
          <p:cNvSpPr>
            <a:spLocks noChangeArrowheads="1"/>
          </p:cNvSpPr>
          <p:nvPr/>
        </p:nvSpPr>
        <p:spPr bwMode="auto">
          <a:xfrm>
            <a:off x="915988" y="3034955"/>
            <a:ext cx="1571625" cy="1571625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3" name="Ellipse 11"/>
          <p:cNvSpPr>
            <a:spLocks noChangeArrowheads="1"/>
          </p:cNvSpPr>
          <p:nvPr/>
        </p:nvSpPr>
        <p:spPr bwMode="auto">
          <a:xfrm>
            <a:off x="1839913" y="3554068"/>
            <a:ext cx="866775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4" name="Ellipse 12"/>
          <p:cNvSpPr>
            <a:spLocks noChangeArrowheads="1"/>
          </p:cNvSpPr>
          <p:nvPr/>
        </p:nvSpPr>
        <p:spPr bwMode="auto">
          <a:xfrm rot="4823570">
            <a:off x="2034381" y="3467549"/>
            <a:ext cx="280988" cy="53340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5" name="Ellipse 13"/>
          <p:cNvSpPr>
            <a:spLocks noChangeArrowheads="1"/>
          </p:cNvSpPr>
          <p:nvPr/>
        </p:nvSpPr>
        <p:spPr bwMode="auto">
          <a:xfrm>
            <a:off x="3619500" y="3034955"/>
            <a:ext cx="1571625" cy="1571625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6" name="Ellipse 14"/>
          <p:cNvSpPr>
            <a:spLocks noChangeArrowheads="1"/>
          </p:cNvSpPr>
          <p:nvPr/>
        </p:nvSpPr>
        <p:spPr bwMode="auto">
          <a:xfrm>
            <a:off x="4545013" y="3554068"/>
            <a:ext cx="866775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7" name="Ellipse 15"/>
          <p:cNvSpPr>
            <a:spLocks noChangeArrowheads="1"/>
          </p:cNvSpPr>
          <p:nvPr/>
        </p:nvSpPr>
        <p:spPr bwMode="auto">
          <a:xfrm rot="4823570">
            <a:off x="4711700" y="3488981"/>
            <a:ext cx="212725" cy="40005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8" name="Ellipse 16"/>
          <p:cNvSpPr>
            <a:spLocks noChangeArrowheads="1"/>
          </p:cNvSpPr>
          <p:nvPr/>
        </p:nvSpPr>
        <p:spPr bwMode="auto">
          <a:xfrm rot="4823570">
            <a:off x="4747419" y="3862837"/>
            <a:ext cx="141287" cy="20320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69" name="Ellipse 17"/>
          <p:cNvSpPr>
            <a:spLocks noChangeArrowheads="1"/>
          </p:cNvSpPr>
          <p:nvPr/>
        </p:nvSpPr>
        <p:spPr bwMode="auto">
          <a:xfrm>
            <a:off x="6157913" y="3034955"/>
            <a:ext cx="1571625" cy="1571625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70" name="Ellipse 18"/>
          <p:cNvSpPr>
            <a:spLocks noChangeArrowheads="1"/>
          </p:cNvSpPr>
          <p:nvPr/>
        </p:nvSpPr>
        <p:spPr bwMode="auto">
          <a:xfrm>
            <a:off x="7083425" y="3554068"/>
            <a:ext cx="866775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71" name="Ellipse 19"/>
          <p:cNvSpPr>
            <a:spLocks noChangeArrowheads="1"/>
          </p:cNvSpPr>
          <p:nvPr/>
        </p:nvSpPr>
        <p:spPr bwMode="auto">
          <a:xfrm rot="4823570">
            <a:off x="8081169" y="3278637"/>
            <a:ext cx="212725" cy="40163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72" name="Ellipse 20"/>
          <p:cNvSpPr>
            <a:spLocks noChangeArrowheads="1"/>
          </p:cNvSpPr>
          <p:nvPr/>
        </p:nvSpPr>
        <p:spPr bwMode="auto">
          <a:xfrm rot="4823570">
            <a:off x="8127207" y="4042224"/>
            <a:ext cx="139700" cy="20478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73" name="Flèche droite 2"/>
          <p:cNvSpPr>
            <a:spLocks noChangeArrowheads="1"/>
          </p:cNvSpPr>
          <p:nvPr/>
        </p:nvSpPr>
        <p:spPr bwMode="auto">
          <a:xfrm>
            <a:off x="2819400" y="3693768"/>
            <a:ext cx="523875" cy="184150"/>
          </a:xfrm>
          <a:prstGeom prst="rightArrow">
            <a:avLst>
              <a:gd name="adj1" fmla="val 50000"/>
              <a:gd name="adj2" fmla="val 4974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74" name="Flèche droite 22"/>
          <p:cNvSpPr>
            <a:spLocks noChangeArrowheads="1"/>
          </p:cNvSpPr>
          <p:nvPr/>
        </p:nvSpPr>
        <p:spPr bwMode="auto">
          <a:xfrm>
            <a:off x="5411788" y="3663605"/>
            <a:ext cx="523875" cy="182563"/>
          </a:xfrm>
          <a:prstGeom prst="rightArrow">
            <a:avLst>
              <a:gd name="adj1" fmla="val 50000"/>
              <a:gd name="adj2" fmla="val 5017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 b="0">
              <a:latin typeface="Arial Narrow" panose="020B0606020202030204" pitchFamily="34" charset="0"/>
            </a:endParaRPr>
          </a:p>
        </p:txBody>
      </p:sp>
      <p:sp>
        <p:nvSpPr>
          <p:cNvPr id="23575" name="Text Box 3"/>
          <p:cNvSpPr txBox="1">
            <a:spLocks noChangeArrowheads="1"/>
          </p:cNvSpPr>
          <p:nvPr/>
        </p:nvSpPr>
        <p:spPr bwMode="auto">
          <a:xfrm>
            <a:off x="274638" y="4792647"/>
            <a:ext cx="841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L’enchainement de ces évènements ne prend qu’une fraction de seconde (10</a:t>
            </a:r>
            <a:r>
              <a:rPr lang="fr-FR" sz="2400" b="0" baseline="30000" dirty="0">
                <a:latin typeface="Arial Narrow" panose="020B0606020202030204" pitchFamily="34" charset="0"/>
              </a:rPr>
              <a:t>-6</a:t>
            </a:r>
            <a:r>
              <a:rPr lang="fr-FR" sz="2400" b="0" dirty="0">
                <a:latin typeface="Arial Narrow" panose="020B0606020202030204" pitchFamily="34" charset="0"/>
              </a:rPr>
              <a:t> à 10</a:t>
            </a:r>
            <a:r>
              <a:rPr lang="fr-FR" sz="2400" b="0" baseline="30000" dirty="0">
                <a:latin typeface="Arial Narrow" panose="020B0606020202030204" pitchFamily="34" charset="0"/>
              </a:rPr>
              <a:t>-1</a:t>
            </a:r>
            <a:r>
              <a:rPr lang="fr-FR" sz="2400" b="0" dirty="0">
                <a:latin typeface="Arial Narrow" panose="020B0606020202030204" pitchFamily="34" charset="0"/>
              </a:rPr>
              <a:t> sec selon les enzymes).</a:t>
            </a:r>
          </a:p>
        </p:txBody>
      </p:sp>
      <p:sp>
        <p:nvSpPr>
          <p:cNvPr id="23576" name="Text Box 3"/>
          <p:cNvSpPr txBox="1">
            <a:spLocks noChangeArrowheads="1"/>
          </p:cNvSpPr>
          <p:nvPr/>
        </p:nvSpPr>
        <p:spPr bwMode="auto">
          <a:xfrm>
            <a:off x="274638" y="5694347"/>
            <a:ext cx="841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Pour une molécule d’enzyme donnée, le nombre de réactions catalysées par unité de temps est donc un nombre fini (de 10 à 10</a:t>
            </a:r>
            <a:r>
              <a:rPr lang="fr-FR" sz="2400" b="0" baseline="30000" dirty="0">
                <a:latin typeface="Arial Narrow" panose="020B0606020202030204" pitchFamily="34" charset="0"/>
              </a:rPr>
              <a:t>6</a:t>
            </a:r>
            <a:r>
              <a:rPr lang="fr-FR" sz="2400" b="0" dirty="0">
                <a:latin typeface="Arial Narrow" panose="020B0606020202030204" pitchFamily="34" charset="0"/>
              </a:rPr>
              <a:t>/sec).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/>
      <p:bldP spid="235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3"/>
          <p:cNvSpPr txBox="1">
            <a:spLocks noChangeArrowheads="1"/>
          </p:cNvSpPr>
          <p:nvPr/>
        </p:nvSpPr>
        <p:spPr bwMode="auto">
          <a:xfrm>
            <a:off x="274638" y="1508591"/>
            <a:ext cx="8735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Ce nombre maximum de réactions catalysées par unité de temps s’appelle le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« </a:t>
            </a:r>
            <a:r>
              <a:rPr lang="fr-FR" sz="2400" b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turn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over </a:t>
            </a:r>
            <a:r>
              <a:rPr lang="fr-FR" sz="2400" b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number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 </a:t>
            </a:r>
            <a:r>
              <a:rPr lang="fr-FR" sz="2400" b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». </a:t>
            </a:r>
            <a:r>
              <a:rPr lang="fr-FR" sz="2400" b="0" dirty="0" smtClean="0">
                <a:latin typeface="Arial Narrow" panose="020B0606020202030204" pitchFamily="34" charset="0"/>
              </a:rPr>
              <a:t>Il </a:t>
            </a:r>
            <a:r>
              <a:rPr lang="fr-FR" sz="2400" b="0" dirty="0">
                <a:latin typeface="Arial Narrow" panose="020B0606020202030204" pitchFamily="34" charset="0"/>
              </a:rPr>
              <a:t>est proportionnel à la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vitesse maximale </a:t>
            </a:r>
            <a:r>
              <a:rPr lang="fr-FR" sz="2400" b="0" dirty="0">
                <a:latin typeface="Arial Narrow" panose="020B0606020202030204" pitchFamily="34" charset="0"/>
              </a:rPr>
              <a:t>de l’enzyme. </a:t>
            </a:r>
          </a:p>
        </p:txBody>
      </p:sp>
      <p:sp>
        <p:nvSpPr>
          <p:cNvPr id="24586" name="Text Box 3"/>
          <p:cNvSpPr txBox="1">
            <a:spLocks noChangeArrowheads="1"/>
          </p:cNvSpPr>
          <p:nvPr/>
        </p:nvSpPr>
        <p:spPr bwMode="auto">
          <a:xfrm>
            <a:off x="274637" y="2670011"/>
            <a:ext cx="86718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La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vitesse maximale </a:t>
            </a:r>
            <a:r>
              <a:rPr lang="fr-FR" sz="2400" b="0" dirty="0">
                <a:latin typeface="Arial Narrow" panose="020B0606020202030204" pitchFamily="34" charset="0"/>
              </a:rPr>
              <a:t>n’est obtenue que pour des concentrations élevées en substrat.</a:t>
            </a:r>
          </a:p>
        </p:txBody>
      </p:sp>
      <p:sp>
        <p:nvSpPr>
          <p:cNvPr id="24587" name="Text Box 3"/>
          <p:cNvSpPr txBox="1">
            <a:spLocks noChangeArrowheads="1"/>
          </p:cNvSpPr>
          <p:nvPr/>
        </p:nvSpPr>
        <p:spPr bwMode="auto">
          <a:xfrm>
            <a:off x="5010224" y="3212976"/>
            <a:ext cx="39996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Pour des concentrations </a:t>
            </a:r>
            <a:r>
              <a:rPr lang="fr-FR" sz="2400" b="0" dirty="0" smtClean="0">
                <a:latin typeface="Arial Narrow" panose="020B0606020202030204" pitchFamily="34" charset="0"/>
              </a:rPr>
              <a:t>faibles en substrat,  </a:t>
            </a:r>
            <a:r>
              <a:rPr lang="fr-FR" sz="2400" b="0" dirty="0">
                <a:latin typeface="Arial Narrow" panose="020B0606020202030204" pitchFamily="34" charset="0"/>
              </a:rPr>
              <a:t>les molécules d’enzyme ne fonctionnent pas au maximum de leur capacité.</a:t>
            </a:r>
          </a:p>
        </p:txBody>
      </p:sp>
      <p:cxnSp>
        <p:nvCxnSpPr>
          <p:cNvPr id="24588" name="Connecteur droit avec flèche 2"/>
          <p:cNvCxnSpPr>
            <a:cxnSpLocks noChangeShapeType="1"/>
          </p:cNvCxnSpPr>
          <p:nvPr/>
        </p:nvCxnSpPr>
        <p:spPr bwMode="auto">
          <a:xfrm flipV="1">
            <a:off x="868561" y="3797299"/>
            <a:ext cx="0" cy="2555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9" name="Connecteur droit avec flèche 28"/>
          <p:cNvCxnSpPr>
            <a:cxnSpLocks noChangeShapeType="1"/>
          </p:cNvCxnSpPr>
          <p:nvPr/>
        </p:nvCxnSpPr>
        <p:spPr bwMode="auto">
          <a:xfrm flipV="1">
            <a:off x="868561" y="6349999"/>
            <a:ext cx="3913188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rc 4"/>
          <p:cNvSpPr/>
          <p:nvPr/>
        </p:nvSpPr>
        <p:spPr bwMode="auto">
          <a:xfrm flipH="1">
            <a:off x="889201" y="4031034"/>
            <a:ext cx="7324725" cy="4654550"/>
          </a:xfrm>
          <a:prstGeom prst="arc">
            <a:avLst>
              <a:gd name="adj1" fmla="val 16091976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591" name="Text Box 3"/>
          <p:cNvSpPr txBox="1">
            <a:spLocks noChangeArrowheads="1"/>
          </p:cNvSpPr>
          <p:nvPr/>
        </p:nvSpPr>
        <p:spPr bwMode="auto">
          <a:xfrm>
            <a:off x="3779912" y="5886449"/>
            <a:ext cx="1230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000" b="0" dirty="0">
                <a:latin typeface="Arial Narrow" panose="020B0606020202030204" pitchFamily="34" charset="0"/>
              </a:rPr>
              <a:t>[substrat]</a:t>
            </a:r>
          </a:p>
        </p:txBody>
      </p:sp>
      <p:sp>
        <p:nvSpPr>
          <p:cNvPr id="24592" name="Text Box 3"/>
          <p:cNvSpPr txBox="1">
            <a:spLocks noChangeArrowheads="1"/>
          </p:cNvSpPr>
          <p:nvPr/>
        </p:nvSpPr>
        <p:spPr bwMode="auto">
          <a:xfrm>
            <a:off x="887611" y="3429000"/>
            <a:ext cx="2752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000" b="0">
                <a:latin typeface="Arial Narrow" panose="020B0606020202030204" pitchFamily="34" charset="0"/>
              </a:rPr>
              <a:t>Vitesse </a:t>
            </a:r>
            <a:r>
              <a:rPr lang="fr-FR" sz="1400" b="0">
                <a:latin typeface="Arial Narrow" panose="020B0606020202030204" pitchFamily="34" charset="0"/>
              </a:rPr>
              <a:t>apparition du produit</a:t>
            </a:r>
          </a:p>
        </p:txBody>
      </p:sp>
      <p:sp>
        <p:nvSpPr>
          <p:cNvPr id="24593" name="Text Box 3"/>
          <p:cNvSpPr txBox="1">
            <a:spLocks noChangeArrowheads="1"/>
          </p:cNvSpPr>
          <p:nvPr/>
        </p:nvSpPr>
        <p:spPr bwMode="auto">
          <a:xfrm>
            <a:off x="3867944" y="3575843"/>
            <a:ext cx="12303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1200" b="0" dirty="0">
                <a:latin typeface="Arial Narrow" panose="020B0606020202030204" pitchFamily="34" charset="0"/>
              </a:rPr>
              <a:t>[enzyme] = </a:t>
            </a:r>
            <a:r>
              <a:rPr lang="fr-FR" sz="1200" b="0" dirty="0" err="1">
                <a:latin typeface="Arial Narrow" panose="020B0606020202030204" pitchFamily="34" charset="0"/>
              </a:rPr>
              <a:t>Cte</a:t>
            </a:r>
            <a:endParaRPr lang="fr-FR" sz="1200" b="0" dirty="0">
              <a:latin typeface="Arial Narrow" panose="020B0606020202030204" pitchFamily="34" charset="0"/>
            </a:endParaRPr>
          </a:p>
        </p:txBody>
      </p:sp>
      <p:cxnSp>
        <p:nvCxnSpPr>
          <p:cNvPr id="24594" name="Connecteur droit 6"/>
          <p:cNvCxnSpPr>
            <a:cxnSpLocks noChangeShapeType="1"/>
          </p:cNvCxnSpPr>
          <p:nvPr/>
        </p:nvCxnSpPr>
        <p:spPr bwMode="auto">
          <a:xfrm>
            <a:off x="887611" y="3997324"/>
            <a:ext cx="37925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95" name="Text Box 3"/>
          <p:cNvSpPr txBox="1">
            <a:spLocks noChangeArrowheads="1"/>
          </p:cNvSpPr>
          <p:nvPr/>
        </p:nvSpPr>
        <p:spPr bwMode="auto">
          <a:xfrm>
            <a:off x="58936" y="3797299"/>
            <a:ext cx="828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000" b="0">
                <a:latin typeface="Arial Narrow" panose="020B0606020202030204" pitchFamily="34" charset="0"/>
              </a:rPr>
              <a:t>V</a:t>
            </a:r>
            <a:r>
              <a:rPr lang="fr-FR" sz="1600" b="0">
                <a:latin typeface="Arial Narrow" panose="020B0606020202030204" pitchFamily="34" charset="0"/>
              </a:rPr>
              <a:t>max</a:t>
            </a:r>
            <a:endParaRPr lang="fr-FR" sz="1100" b="0">
              <a:latin typeface="Arial Narrow" panose="020B0606020202030204" pitchFamily="34" charset="0"/>
            </a:endParaRPr>
          </a:p>
        </p:txBody>
      </p:sp>
      <p:cxnSp>
        <p:nvCxnSpPr>
          <p:cNvPr id="24596" name="Connecteur droit 37"/>
          <p:cNvCxnSpPr>
            <a:cxnSpLocks noChangeShapeType="1"/>
          </p:cNvCxnSpPr>
          <p:nvPr/>
        </p:nvCxnSpPr>
        <p:spPr bwMode="auto">
          <a:xfrm>
            <a:off x="868561" y="5083174"/>
            <a:ext cx="5905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97" name="Text Box 3"/>
          <p:cNvSpPr txBox="1">
            <a:spLocks noChangeArrowheads="1"/>
          </p:cNvSpPr>
          <p:nvPr/>
        </p:nvSpPr>
        <p:spPr bwMode="auto">
          <a:xfrm>
            <a:off x="39886" y="4740274"/>
            <a:ext cx="828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2000" b="0" dirty="0" err="1" smtClean="0">
                <a:latin typeface="Arial Narrow" panose="020B0606020202030204" pitchFamily="34" charset="0"/>
              </a:rPr>
              <a:t>V</a:t>
            </a:r>
            <a:r>
              <a:rPr lang="fr-FR" sz="1600" b="0" dirty="0" err="1" smtClean="0">
                <a:latin typeface="Arial Narrow" panose="020B0606020202030204" pitchFamily="34" charset="0"/>
              </a:rPr>
              <a:t>max</a:t>
            </a:r>
            <a:endParaRPr lang="fr-FR" sz="2000" b="0" dirty="0">
              <a:latin typeface="Arial Narrow" panose="020B0606020202030204" pitchFamily="34" charset="0"/>
            </a:endParaRPr>
          </a:p>
          <a:p>
            <a:pPr algn="ctr" eaLnBrk="1" hangingPunct="1">
              <a:buClr>
                <a:srgbClr val="FF0000"/>
              </a:buClr>
            </a:pPr>
            <a:r>
              <a:rPr lang="fr-FR" sz="2000" b="0" dirty="0" smtClean="0">
                <a:latin typeface="Arial Narrow" panose="020B0606020202030204" pitchFamily="34" charset="0"/>
              </a:rPr>
              <a:t>2</a:t>
            </a:r>
            <a:endParaRPr lang="fr-FR" sz="1100" b="0" dirty="0">
              <a:latin typeface="Arial Narrow" panose="020B0606020202030204" pitchFamily="34" charset="0"/>
            </a:endParaRPr>
          </a:p>
        </p:txBody>
      </p:sp>
      <p:cxnSp>
        <p:nvCxnSpPr>
          <p:cNvPr id="24598" name="Connecteur droit 39"/>
          <p:cNvCxnSpPr>
            <a:cxnSpLocks noChangeShapeType="1"/>
          </p:cNvCxnSpPr>
          <p:nvPr/>
        </p:nvCxnSpPr>
        <p:spPr bwMode="auto">
          <a:xfrm>
            <a:off x="122436" y="5108574"/>
            <a:ext cx="6286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99" name="Connecteur droit 42"/>
          <p:cNvCxnSpPr>
            <a:cxnSpLocks noChangeShapeType="1"/>
          </p:cNvCxnSpPr>
          <p:nvPr/>
        </p:nvCxnSpPr>
        <p:spPr bwMode="auto">
          <a:xfrm>
            <a:off x="1459111" y="5083174"/>
            <a:ext cx="0" cy="12700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00" name="Text Box 3"/>
          <p:cNvSpPr txBox="1">
            <a:spLocks noChangeArrowheads="1"/>
          </p:cNvSpPr>
          <p:nvPr/>
        </p:nvSpPr>
        <p:spPr bwMode="auto">
          <a:xfrm>
            <a:off x="1019374" y="6349999"/>
            <a:ext cx="828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2000" b="0" dirty="0">
                <a:latin typeface="Arial Narrow" panose="020B0606020202030204" pitchFamily="34" charset="0"/>
              </a:rPr>
              <a:t>K</a:t>
            </a:r>
            <a:r>
              <a:rPr lang="fr-FR" sz="1600" b="0" dirty="0">
                <a:latin typeface="Arial Narrow" panose="020B0606020202030204" pitchFamily="34" charset="0"/>
              </a:rPr>
              <a:t>m</a:t>
            </a:r>
            <a:endParaRPr lang="fr-FR" sz="1100" b="0" dirty="0">
              <a:latin typeface="Arial Narrow" panose="020B0606020202030204" pitchFamily="34" charset="0"/>
            </a:endParaRPr>
          </a:p>
        </p:txBody>
      </p:sp>
      <p:sp>
        <p:nvSpPr>
          <p:cNvPr id="24601" name="Text Box 3"/>
          <p:cNvSpPr txBox="1">
            <a:spLocks noChangeArrowheads="1"/>
          </p:cNvSpPr>
          <p:nvPr/>
        </p:nvSpPr>
        <p:spPr bwMode="auto">
          <a:xfrm>
            <a:off x="5010224" y="4802376"/>
            <a:ext cx="39996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A la ½ </a:t>
            </a:r>
            <a:r>
              <a:rPr lang="fr-FR" sz="2400" b="0" dirty="0" err="1">
                <a:latin typeface="Arial Narrow" panose="020B0606020202030204" pitchFamily="34" charset="0"/>
              </a:rPr>
              <a:t>Vmax</a:t>
            </a:r>
            <a:r>
              <a:rPr lang="fr-FR" sz="2400" b="0" dirty="0">
                <a:latin typeface="Arial Narrow" panose="020B0606020202030204" pitchFamily="34" charset="0"/>
              </a:rPr>
              <a:t>, on trouve une concentration de substrat qui correspond à une constante intrinsèque de l’enzyme traduisant son </a:t>
            </a:r>
            <a:r>
              <a:rPr lang="fr-F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affinité</a:t>
            </a:r>
            <a:r>
              <a:rPr lang="fr-FR" sz="2400" b="0" dirty="0">
                <a:latin typeface="Arial Narrow" panose="020B0606020202030204" pitchFamily="34" charset="0"/>
              </a:rPr>
              <a:t> pour le substrat.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27" name="Forme libre 26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6" grpId="0"/>
      <p:bldP spid="24587" grpId="0"/>
      <p:bldP spid="5" grpId="0" animBg="1"/>
      <p:bldP spid="24591" grpId="0"/>
      <p:bldP spid="24592" grpId="0"/>
      <p:bldP spid="24593" grpId="0"/>
      <p:bldP spid="24595" grpId="0"/>
      <p:bldP spid="24597" grpId="0"/>
      <p:bldP spid="24600" grpId="0"/>
      <p:bldP spid="246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" name="Forme libre 2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2106" y="4354537"/>
            <a:ext cx="39036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Née à Port Lambton, Ontario, </a:t>
            </a:r>
            <a:r>
              <a:rPr lang="fr-FR" altLang="fr-FR" sz="20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Maud </a:t>
            </a:r>
            <a:r>
              <a:rPr lang="fr-FR" altLang="fr-FR" sz="2000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Menten</a:t>
            </a:r>
            <a:r>
              <a:rPr lang="fr-FR" altLang="fr-FR" sz="20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devient la 1</a:t>
            </a:r>
            <a:r>
              <a:rPr lang="fr-FR" altLang="fr-FR" sz="2000" baseline="30000" dirty="0">
                <a:latin typeface="Arial Narrow" panose="020B0606020202030204" pitchFamily="34" charset="0"/>
                <a:cs typeface="Calibri" pitchFamily="34" charset="0"/>
              </a:rPr>
              <a:t>ère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 canadienne à être médecin en 1913, année où elle introduit avec </a:t>
            </a:r>
            <a:r>
              <a:rPr lang="fr-FR" altLang="fr-FR" sz="2000" dirty="0" err="1">
                <a:latin typeface="Arial Narrow" panose="020B0606020202030204" pitchFamily="34" charset="0"/>
                <a:cs typeface="Calibri" pitchFamily="34" charset="0"/>
              </a:rPr>
              <a:t>Leonor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fr-FR" altLang="fr-FR" sz="2000" dirty="0" err="1">
                <a:latin typeface="Arial Narrow" panose="020B0606020202030204" pitchFamily="34" charset="0"/>
                <a:cs typeface="Calibri" pitchFamily="34" charset="0"/>
              </a:rPr>
              <a:t>Michaelis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 un nouveau concept qui révolutionne les études des réactions biologiques.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21969" y="4354537"/>
            <a:ext cx="4297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Leonor</a:t>
            </a:r>
            <a:r>
              <a:rPr lang="fr-FR" altLang="fr-FR" sz="20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fr-FR" altLang="fr-FR" sz="2000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Michaelis</a:t>
            </a:r>
            <a:r>
              <a:rPr lang="fr-FR" altLang="fr-FR" sz="20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,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 formé à l’Université de Berlin, ville où il est né, obtient un poste de Professeur de biochimie à Nagoya au Japon, puis en 1926, s’installe à New York au «Rockefeller Institute of </a:t>
            </a:r>
            <a:r>
              <a:rPr lang="fr-FR" altLang="fr-FR" sz="2000" dirty="0" err="1">
                <a:latin typeface="Arial Narrow" panose="020B0606020202030204" pitchFamily="34" charset="0"/>
                <a:cs typeface="Calibri" pitchFamily="34" charset="0"/>
              </a:rPr>
              <a:t>Medical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fr-FR" altLang="fr-FR" sz="2000" dirty="0" err="1">
                <a:latin typeface="Arial Narrow" panose="020B0606020202030204" pitchFamily="34" charset="0"/>
                <a:cs typeface="Calibri" pitchFamily="34" charset="0"/>
              </a:rPr>
              <a:t>Research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» jusqu’à sa retraite en 1940.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88406" y="1628800"/>
            <a:ext cx="3453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latin typeface="Arial Narrow" panose="020B0606020202030204" pitchFamily="34" charset="0"/>
              </a:rPr>
              <a:t>Cinétique Michaelienne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4" y="2166962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1681" y="2646387"/>
            <a:ext cx="1191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1879-1960</a:t>
            </a: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517481" y="2646387"/>
            <a:ext cx="1249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Arial Narrow" panose="020B0606020202030204" pitchFamily="34" charset="0"/>
                <a:cs typeface="Calibri" pitchFamily="34" charset="0"/>
              </a:rPr>
              <a:t>1875-1949 </a:t>
            </a:r>
            <a:endParaRPr lang="fr-FR" altLang="fr-FR" sz="18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635125" y="1862981"/>
            <a:ext cx="1465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 Narrow" panose="020B0606020202030204" pitchFamily="34" charset="0"/>
              </a:rPr>
              <a:t>E + 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22975" y="1859806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 Narrow" panose="020B0606020202030204" pitchFamily="34" charset="0"/>
              </a:rPr>
              <a:t>E + P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221163" y="1859806"/>
            <a:ext cx="6335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latin typeface="Arial Narrow" panose="020B0606020202030204" pitchFamily="34" charset="0"/>
              </a:rPr>
              <a:t>ES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295650" y="1432768"/>
            <a:ext cx="989013" cy="650875"/>
            <a:chOff x="2076" y="442"/>
            <a:chExt cx="623" cy="410"/>
          </a:xfrm>
        </p:grpSpPr>
        <p:sp>
          <p:nvSpPr>
            <p:cNvPr id="82968" name="Line 6"/>
            <p:cNvSpPr>
              <a:spLocks noChangeShapeType="1"/>
            </p:cNvSpPr>
            <p:nvPr/>
          </p:nvSpPr>
          <p:spPr bwMode="auto">
            <a:xfrm>
              <a:off x="2076" y="852"/>
              <a:ext cx="44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2969" name="Text Box 7"/>
            <p:cNvSpPr txBox="1">
              <a:spLocks noChangeArrowheads="1"/>
            </p:cNvSpPr>
            <p:nvPr/>
          </p:nvSpPr>
          <p:spPr bwMode="auto">
            <a:xfrm>
              <a:off x="2192" y="442"/>
              <a:ext cx="5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b="1" i="1" dirty="0">
                  <a:latin typeface="Arial Narrow" panose="020B0606020202030204" pitchFamily="34" charset="0"/>
                </a:rPr>
                <a:t>k</a:t>
              </a:r>
              <a:r>
                <a:rPr lang="fr-FR" altLang="fr-FR" sz="2000" b="1" i="1" baseline="-25000" dirty="0">
                  <a:latin typeface="Arial Narrow" panose="020B0606020202030204" pitchFamily="34" charset="0"/>
                </a:rPr>
                <a:t>1</a:t>
              </a:r>
            </a:p>
          </p:txBody>
        </p:sp>
      </p:grpSp>
      <p:grpSp>
        <p:nvGrpSpPr>
          <p:cNvPr id="82950" name="Group 8"/>
          <p:cNvGrpSpPr>
            <a:grpSpLocks/>
          </p:cNvGrpSpPr>
          <p:nvPr/>
        </p:nvGrpSpPr>
        <p:grpSpPr bwMode="auto">
          <a:xfrm>
            <a:off x="3295650" y="2204293"/>
            <a:ext cx="989013" cy="641350"/>
            <a:chOff x="2076" y="928"/>
            <a:chExt cx="623" cy="404"/>
          </a:xfrm>
        </p:grpSpPr>
        <p:sp>
          <p:nvSpPr>
            <p:cNvPr id="82966" name="Line 9"/>
            <p:cNvSpPr>
              <a:spLocks noChangeShapeType="1"/>
            </p:cNvSpPr>
            <p:nvPr/>
          </p:nvSpPr>
          <p:spPr bwMode="auto">
            <a:xfrm flipH="1">
              <a:off x="2076" y="948"/>
              <a:ext cx="44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2967" name="Text Box 10"/>
            <p:cNvSpPr txBox="1">
              <a:spLocks noChangeArrowheads="1"/>
            </p:cNvSpPr>
            <p:nvPr/>
          </p:nvSpPr>
          <p:spPr bwMode="auto">
            <a:xfrm>
              <a:off x="2192" y="928"/>
              <a:ext cx="5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b="1" i="1" dirty="0">
                  <a:latin typeface="Arial Narrow" panose="020B0606020202030204" pitchFamily="34" charset="0"/>
                </a:rPr>
                <a:t>k</a:t>
              </a:r>
              <a:r>
                <a:rPr lang="fr-FR" altLang="fr-FR" sz="2000" b="1" i="1" baseline="-25000" dirty="0">
                  <a:latin typeface="Arial Narrow" panose="020B0606020202030204" pitchFamily="34" charset="0"/>
                </a:rPr>
                <a:t>-1</a:t>
              </a:r>
            </a:p>
          </p:txBody>
        </p:sp>
      </p:grpSp>
      <p:grpSp>
        <p:nvGrpSpPr>
          <p:cNvPr id="82951" name="Group 11"/>
          <p:cNvGrpSpPr>
            <a:grpSpLocks/>
          </p:cNvGrpSpPr>
          <p:nvPr/>
        </p:nvGrpSpPr>
        <p:grpSpPr bwMode="auto">
          <a:xfrm>
            <a:off x="5105404" y="1508968"/>
            <a:ext cx="979489" cy="650875"/>
            <a:chOff x="3216" y="490"/>
            <a:chExt cx="617" cy="410"/>
          </a:xfrm>
        </p:grpSpPr>
        <p:sp>
          <p:nvSpPr>
            <p:cNvPr id="82964" name="Line 12"/>
            <p:cNvSpPr>
              <a:spLocks noChangeShapeType="1"/>
            </p:cNvSpPr>
            <p:nvPr/>
          </p:nvSpPr>
          <p:spPr bwMode="auto">
            <a:xfrm>
              <a:off x="3216" y="900"/>
              <a:ext cx="44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2965" name="Text Box 13"/>
            <p:cNvSpPr txBox="1">
              <a:spLocks noChangeArrowheads="1"/>
            </p:cNvSpPr>
            <p:nvPr/>
          </p:nvSpPr>
          <p:spPr bwMode="auto">
            <a:xfrm>
              <a:off x="3326" y="490"/>
              <a:ext cx="5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b="1" i="1" dirty="0">
                  <a:latin typeface="Arial Narrow" panose="020B0606020202030204" pitchFamily="34" charset="0"/>
                </a:rPr>
                <a:t>k</a:t>
              </a:r>
              <a:r>
                <a:rPr lang="fr-FR" altLang="fr-FR" sz="2000" b="1" i="1" baseline="-25000" dirty="0">
                  <a:latin typeface="Arial Narrow" panose="020B0606020202030204" pitchFamily="34" charset="0"/>
                </a:rPr>
                <a:t>2</a:t>
              </a:r>
            </a:p>
          </p:txBody>
        </p:sp>
      </p:grp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3594100" y="3657218"/>
            <a:ext cx="1653017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fr-FR" altLang="fr-FR" sz="2800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fr-FR" alt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= </a:t>
            </a:r>
            <a:r>
              <a:rPr lang="fr-FR" altLang="fr-FR" sz="4000" i="1" dirty="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fr-FR" altLang="fr-FR" sz="2400" i="1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fr-FR" alt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[ES]</a:t>
            </a:r>
          </a:p>
        </p:txBody>
      </p:sp>
      <p:sp>
        <p:nvSpPr>
          <p:cNvPr id="355343" name="Text Box 15"/>
          <p:cNvSpPr txBox="1">
            <a:spLocks noChangeArrowheads="1"/>
          </p:cNvSpPr>
          <p:nvPr/>
        </p:nvSpPr>
        <p:spPr bwMode="auto">
          <a:xfrm>
            <a:off x="250825" y="2771031"/>
            <a:ext cx="8305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La vitesse d’apparition du produit P (vitesse de la réaction catalysée par l’enzyme) dépend de </a:t>
            </a:r>
            <a:r>
              <a:rPr lang="fr-FR" altLang="fr-FR" sz="28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400">
                <a:latin typeface="Arial Narrow" panose="020B0606020202030204" pitchFamily="34" charset="0"/>
              </a:rPr>
              <a:t> et de la concentration en ES.  </a:t>
            </a:r>
          </a:p>
        </p:txBody>
      </p:sp>
      <p:sp>
        <p:nvSpPr>
          <p:cNvPr id="355344" name="Text Box 16"/>
          <p:cNvSpPr txBox="1">
            <a:spLocks noChangeArrowheads="1"/>
          </p:cNvSpPr>
          <p:nvPr/>
        </p:nvSpPr>
        <p:spPr bwMode="auto">
          <a:xfrm>
            <a:off x="250825" y="4293096"/>
            <a:ext cx="8356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La [ES] dépend de sa vitesse de formation et de sa vitesse de disparition. </a:t>
            </a: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2952750" y="4941168"/>
            <a:ext cx="2571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v</a:t>
            </a:r>
            <a:r>
              <a:rPr lang="fr-FR" altLang="fr-FR" sz="2400" baseline="-25000">
                <a:latin typeface="Arial Narrow" panose="020B0606020202030204" pitchFamily="34" charset="0"/>
              </a:rPr>
              <a:t>formation ES</a:t>
            </a:r>
            <a:r>
              <a:rPr lang="fr-FR" altLang="fr-FR" sz="2400">
                <a:latin typeface="Arial Narrow" panose="020B0606020202030204" pitchFamily="34" charset="0"/>
              </a:rPr>
              <a:t> =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1</a:t>
            </a:r>
            <a:r>
              <a:rPr lang="fr-FR" altLang="fr-FR" sz="2400" baseline="-25000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[E] [S]</a:t>
            </a:r>
          </a:p>
        </p:txBody>
      </p:sp>
      <p:sp>
        <p:nvSpPr>
          <p:cNvPr id="355346" name="Text Box 18"/>
          <p:cNvSpPr txBox="1">
            <a:spLocks noChangeArrowheads="1"/>
          </p:cNvSpPr>
          <p:nvPr/>
        </p:nvSpPr>
        <p:spPr bwMode="auto">
          <a:xfrm>
            <a:off x="1244600" y="5552355"/>
            <a:ext cx="55964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v</a:t>
            </a:r>
            <a:r>
              <a:rPr lang="fr-FR" altLang="fr-FR" sz="2400" baseline="-25000">
                <a:latin typeface="Arial Narrow" panose="020B0606020202030204" pitchFamily="34" charset="0"/>
              </a:rPr>
              <a:t>disparition ES</a:t>
            </a:r>
            <a:r>
              <a:rPr lang="fr-FR" altLang="fr-FR" sz="2400">
                <a:latin typeface="Arial Narrow" panose="020B0606020202030204" pitchFamily="34" charset="0"/>
              </a:rPr>
              <a:t> =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-1</a:t>
            </a:r>
            <a:r>
              <a:rPr lang="fr-FR" altLang="fr-FR" sz="2400">
                <a:latin typeface="Arial Narrow" panose="020B0606020202030204" pitchFamily="34" charset="0"/>
              </a:rPr>
              <a:t> [ES] +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400">
                <a:latin typeface="Arial Narrow" panose="020B0606020202030204" pitchFamily="34" charset="0"/>
              </a:rPr>
              <a:t> [ES] = </a:t>
            </a:r>
            <a:r>
              <a:rPr lang="fr-FR" altLang="fr-FR" sz="2800">
                <a:latin typeface="Arial Narrow" panose="020B0606020202030204" pitchFamily="34" charset="0"/>
              </a:rPr>
              <a:t>(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-1</a:t>
            </a:r>
            <a:r>
              <a:rPr lang="fr-FR" altLang="fr-FR" sz="2400">
                <a:latin typeface="Arial Narrow" panose="020B0606020202030204" pitchFamily="34" charset="0"/>
              </a:rPr>
              <a:t> +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800">
                <a:latin typeface="Arial Narrow" panose="020B0606020202030204" pitchFamily="34" charset="0"/>
              </a:rPr>
              <a:t>)</a:t>
            </a:r>
            <a:r>
              <a:rPr lang="fr-FR" altLang="fr-FR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[ES] 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0" name="Forme libre 2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2" grpId="0" animBg="1"/>
      <p:bldP spid="355343" grpId="0"/>
      <p:bldP spid="355344" grpId="0"/>
      <p:bldP spid="355345" grpId="0"/>
      <p:bldP spid="3553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66" name="Forme libre 65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riangle isocèle 66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16" y="1976737"/>
            <a:ext cx="5717703" cy="453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46"/>
          <p:cNvGrpSpPr>
            <a:grpSpLocks/>
          </p:cNvGrpSpPr>
          <p:nvPr/>
        </p:nvGrpSpPr>
        <p:grpSpPr bwMode="auto">
          <a:xfrm>
            <a:off x="4979664" y="4610594"/>
            <a:ext cx="1743075" cy="922337"/>
            <a:chOff x="2934" y="2929"/>
            <a:chExt cx="1098" cy="581"/>
          </a:xfrm>
        </p:grpSpPr>
        <p:sp>
          <p:nvSpPr>
            <p:cNvPr id="72" name="AutoShape 47"/>
            <p:cNvSpPr>
              <a:spLocks noChangeArrowheads="1"/>
            </p:cNvSpPr>
            <p:nvPr/>
          </p:nvSpPr>
          <p:spPr bwMode="auto">
            <a:xfrm rot="2700000">
              <a:off x="3036" y="3228"/>
              <a:ext cx="180" cy="384"/>
            </a:xfrm>
            <a:prstGeom prst="downArrow">
              <a:avLst>
                <a:gd name="adj1" fmla="val 50000"/>
                <a:gd name="adj2" fmla="val 53333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grpSp>
          <p:nvGrpSpPr>
            <p:cNvPr id="73" name="Group 48"/>
            <p:cNvGrpSpPr>
              <a:grpSpLocks/>
            </p:cNvGrpSpPr>
            <p:nvPr/>
          </p:nvGrpSpPr>
          <p:grpSpPr bwMode="auto">
            <a:xfrm>
              <a:off x="3206" y="2929"/>
              <a:ext cx="826" cy="555"/>
              <a:chOff x="3206" y="2929"/>
              <a:chExt cx="826" cy="555"/>
            </a:xfrm>
          </p:grpSpPr>
          <p:grpSp>
            <p:nvGrpSpPr>
              <p:cNvPr id="74" name="Group 49"/>
              <p:cNvGrpSpPr>
                <a:grpSpLocks/>
              </p:cNvGrpSpPr>
              <p:nvPr/>
            </p:nvGrpSpPr>
            <p:grpSpPr bwMode="auto">
              <a:xfrm>
                <a:off x="3206" y="2929"/>
                <a:ext cx="530" cy="555"/>
                <a:chOff x="3686" y="2677"/>
                <a:chExt cx="530" cy="555"/>
              </a:xfrm>
            </p:grpSpPr>
            <p:sp>
              <p:nvSpPr>
                <p:cNvPr id="7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686" y="2677"/>
                  <a:ext cx="53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 b="1">
                      <a:solidFill>
                        <a:srgbClr val="33CC33"/>
                      </a:solidFill>
                      <a:latin typeface="Arial Narrow" panose="020B0606020202030204" pitchFamily="34" charset="0"/>
                    </a:rPr>
                    <a:t>d[ES]</a:t>
                  </a:r>
                </a:p>
              </p:txBody>
            </p:sp>
            <p:sp>
              <p:nvSpPr>
                <p:cNvPr id="77" name="Line 51"/>
                <p:cNvSpPr>
                  <a:spLocks noChangeShapeType="1"/>
                </p:cNvSpPr>
                <p:nvPr/>
              </p:nvSpPr>
              <p:spPr bwMode="auto">
                <a:xfrm>
                  <a:off x="3799" y="2952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835" y="2941"/>
                  <a:ext cx="26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 b="1">
                      <a:solidFill>
                        <a:srgbClr val="33CC33"/>
                      </a:solidFill>
                      <a:latin typeface="Arial Narrow" panose="020B0606020202030204" pitchFamily="34" charset="0"/>
                    </a:rPr>
                    <a:t>dt</a:t>
                  </a:r>
                </a:p>
              </p:txBody>
            </p:sp>
          </p:grpSp>
          <p:sp>
            <p:nvSpPr>
              <p:cNvPr id="75" name="Text Box 53"/>
              <p:cNvSpPr txBox="1">
                <a:spLocks noChangeArrowheads="1"/>
              </p:cNvSpPr>
              <p:nvPr/>
            </p:nvSpPr>
            <p:spPr bwMode="auto">
              <a:xfrm>
                <a:off x="3734" y="3037"/>
                <a:ext cx="29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=0</a:t>
                </a:r>
              </a:p>
            </p:txBody>
          </p:sp>
        </p:grpSp>
      </p:grpSp>
      <p:sp>
        <p:nvSpPr>
          <p:cNvPr id="79" name="Oval 60"/>
          <p:cNvSpPr>
            <a:spLocks noChangeArrowheads="1"/>
          </p:cNvSpPr>
          <p:nvPr/>
        </p:nvSpPr>
        <p:spPr bwMode="auto">
          <a:xfrm>
            <a:off x="5141590" y="4355006"/>
            <a:ext cx="1866900" cy="1320800"/>
          </a:xfrm>
          <a:prstGeom prst="ellipse">
            <a:avLst/>
          </a:prstGeom>
          <a:noFill/>
          <a:ln w="1047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pic>
        <p:nvPicPr>
          <p:cNvPr id="18" name="Picture 22" descr="j04326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2238375" y="2662064"/>
            <a:ext cx="31261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Arial Narrow" panose="020B0606020202030204" pitchFamily="34" charset="0"/>
              </a:rPr>
              <a:t>(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-1</a:t>
            </a:r>
            <a:r>
              <a:rPr lang="fr-FR" altLang="fr-FR" sz="2400">
                <a:latin typeface="Arial Narrow" panose="020B0606020202030204" pitchFamily="34" charset="0"/>
              </a:rPr>
              <a:t> +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800">
                <a:latin typeface="Arial Narrow" panose="020B0606020202030204" pitchFamily="34" charset="0"/>
              </a:rPr>
              <a:t>) </a:t>
            </a:r>
            <a:r>
              <a:rPr lang="fr-FR" altLang="fr-FR" sz="2400">
                <a:latin typeface="Arial Narrow" panose="020B0606020202030204" pitchFamily="34" charset="0"/>
              </a:rPr>
              <a:t>[ES] =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1</a:t>
            </a:r>
            <a:r>
              <a:rPr lang="fr-FR" altLang="fr-FR" sz="2400">
                <a:latin typeface="Arial Narrow" panose="020B0606020202030204" pitchFamily="34" charset="0"/>
              </a:rPr>
              <a:t> [E] [S]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2422525" y="2090564"/>
            <a:ext cx="2917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v</a:t>
            </a:r>
            <a:r>
              <a:rPr lang="fr-FR" altLang="fr-FR" sz="2400" baseline="-25000">
                <a:latin typeface="Arial Narrow" panose="020B0606020202030204" pitchFamily="34" charset="0"/>
              </a:rPr>
              <a:t>formation</a:t>
            </a:r>
            <a:r>
              <a:rPr lang="fr-FR" altLang="fr-FR" sz="2400">
                <a:latin typeface="Arial Narrow" panose="020B0606020202030204" pitchFamily="34" charset="0"/>
              </a:rPr>
              <a:t> </a:t>
            </a:r>
            <a:r>
              <a:rPr lang="fr-FR" altLang="fr-FR" sz="2400" baseline="-25000">
                <a:latin typeface="Arial Narrow" panose="020B0606020202030204" pitchFamily="34" charset="0"/>
              </a:rPr>
              <a:t>ES</a:t>
            </a:r>
            <a:r>
              <a:rPr lang="fr-FR" altLang="fr-FR" sz="2400">
                <a:latin typeface="Arial Narrow" panose="020B0606020202030204" pitchFamily="34" charset="0"/>
              </a:rPr>
              <a:t> = v</a:t>
            </a:r>
            <a:r>
              <a:rPr lang="fr-FR" altLang="fr-FR" sz="2400" baseline="-25000">
                <a:latin typeface="Arial Narrow" panose="020B0606020202030204" pitchFamily="34" charset="0"/>
              </a:rPr>
              <a:t>disparition</a:t>
            </a:r>
            <a:r>
              <a:rPr lang="fr-FR" altLang="fr-FR" sz="2400">
                <a:latin typeface="Arial Narrow" panose="020B0606020202030204" pitchFamily="34" charset="0"/>
              </a:rPr>
              <a:t>  </a:t>
            </a:r>
            <a:r>
              <a:rPr lang="fr-FR" altLang="fr-FR" sz="2400" baseline="-25000">
                <a:latin typeface="Arial Narrow" panose="020B0606020202030204" pitchFamily="34" charset="0"/>
              </a:rPr>
              <a:t>ES</a:t>
            </a:r>
            <a:r>
              <a:rPr lang="fr-FR" altLang="fr-FR" sz="24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552450" y="1503189"/>
            <a:ext cx="791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Pendant l'état dit "stationnaire" ou en "vitesse initiale", les vitesses de formation et de disparition de ES sont égales.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01650" y="3471689"/>
            <a:ext cx="43091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Si on réarrange l’expression mathématique :</a:t>
            </a:r>
          </a:p>
        </p:txBody>
      </p:sp>
      <p:grpSp>
        <p:nvGrpSpPr>
          <p:cNvPr id="358423" name="Group 23"/>
          <p:cNvGrpSpPr>
            <a:grpSpLocks/>
          </p:cNvGrpSpPr>
          <p:nvPr/>
        </p:nvGrpSpPr>
        <p:grpSpPr bwMode="auto">
          <a:xfrm>
            <a:off x="2938464" y="3862214"/>
            <a:ext cx="2246313" cy="1166812"/>
            <a:chOff x="2059" y="2173"/>
            <a:chExt cx="1415" cy="735"/>
          </a:xfrm>
        </p:grpSpPr>
        <p:sp>
          <p:nvSpPr>
            <p:cNvPr id="85015" name="Text Box 7"/>
            <p:cNvSpPr txBox="1">
              <a:spLocks noChangeArrowheads="1"/>
            </p:cNvSpPr>
            <p:nvPr/>
          </p:nvSpPr>
          <p:spPr bwMode="auto">
            <a:xfrm>
              <a:off x="2059" y="2421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=</a:t>
              </a:r>
            </a:p>
          </p:txBody>
        </p:sp>
        <p:sp>
          <p:nvSpPr>
            <p:cNvPr id="85016" name="Rectangle 8"/>
            <p:cNvSpPr>
              <a:spLocks noChangeArrowheads="1"/>
            </p:cNvSpPr>
            <p:nvPr/>
          </p:nvSpPr>
          <p:spPr bwMode="auto">
            <a:xfrm>
              <a:off x="2709" y="2173"/>
              <a:ext cx="7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i="1">
                  <a:latin typeface="Arial Narrow" panose="020B0606020202030204" pitchFamily="34" charset="0"/>
                </a:rPr>
                <a:t>k</a:t>
              </a:r>
              <a:r>
                <a:rPr lang="fr-FR" altLang="fr-FR" sz="2000" i="1" baseline="-25000">
                  <a:latin typeface="Arial Narrow" panose="020B0606020202030204" pitchFamily="34" charset="0"/>
                </a:rPr>
                <a:t>1</a:t>
              </a:r>
              <a:r>
                <a:rPr lang="fr-FR" altLang="fr-FR" sz="2400">
                  <a:latin typeface="Arial Narrow" panose="020B0606020202030204" pitchFamily="34" charset="0"/>
                </a:rPr>
                <a:t> [E] [S]</a:t>
              </a:r>
            </a:p>
          </p:txBody>
        </p:sp>
        <p:sp>
          <p:nvSpPr>
            <p:cNvPr id="85017" name="Rectangle 9"/>
            <p:cNvSpPr>
              <a:spLocks noChangeArrowheads="1"/>
            </p:cNvSpPr>
            <p:nvPr/>
          </p:nvSpPr>
          <p:spPr bwMode="auto">
            <a:xfrm>
              <a:off x="2686" y="2501"/>
              <a:ext cx="7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(</a:t>
              </a:r>
              <a:r>
                <a:rPr lang="fr-FR" altLang="fr-FR" sz="3600" i="1">
                  <a:latin typeface="Arial Narrow" panose="020B0606020202030204" pitchFamily="34" charset="0"/>
                </a:rPr>
                <a:t>k</a:t>
              </a:r>
              <a:r>
                <a:rPr lang="fr-FR" altLang="fr-FR" sz="2000" i="1" baseline="-25000">
                  <a:latin typeface="Arial Narrow" panose="020B0606020202030204" pitchFamily="34" charset="0"/>
                </a:rPr>
                <a:t>-1</a:t>
              </a:r>
              <a:r>
                <a:rPr lang="fr-FR" altLang="fr-FR" sz="2400">
                  <a:latin typeface="Arial Narrow" panose="020B0606020202030204" pitchFamily="34" charset="0"/>
                </a:rPr>
                <a:t> + </a:t>
              </a:r>
              <a:r>
                <a:rPr lang="fr-FR" altLang="fr-FR" sz="3600" i="1">
                  <a:latin typeface="Arial Narrow" panose="020B0606020202030204" pitchFamily="34" charset="0"/>
                </a:rPr>
                <a:t>k</a:t>
              </a:r>
              <a:r>
                <a:rPr lang="fr-FR" altLang="fr-FR" sz="2000" i="1" baseline="-25000">
                  <a:latin typeface="Arial Narrow" panose="020B0606020202030204" pitchFamily="34" charset="0"/>
                </a:rPr>
                <a:t>2</a:t>
              </a:r>
              <a:r>
                <a:rPr lang="fr-FR" altLang="fr-FR" sz="280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85018" name="Line 10"/>
            <p:cNvSpPr>
              <a:spLocks noChangeShapeType="1"/>
            </p:cNvSpPr>
            <p:nvPr/>
          </p:nvSpPr>
          <p:spPr bwMode="auto">
            <a:xfrm>
              <a:off x="2711" y="2568"/>
              <a:ext cx="7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1609725" y="4752801"/>
            <a:ext cx="466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ou</a:t>
            </a:r>
          </a:p>
        </p:txBody>
      </p:sp>
      <p:grpSp>
        <p:nvGrpSpPr>
          <p:cNvPr id="358424" name="Group 24"/>
          <p:cNvGrpSpPr>
            <a:grpSpLocks/>
          </p:cNvGrpSpPr>
          <p:nvPr/>
        </p:nvGrpSpPr>
        <p:grpSpPr bwMode="auto">
          <a:xfrm>
            <a:off x="2613025" y="5175076"/>
            <a:ext cx="3341688" cy="1638300"/>
            <a:chOff x="1986" y="3000"/>
            <a:chExt cx="2105" cy="1032"/>
          </a:xfrm>
        </p:grpSpPr>
        <p:sp>
          <p:nvSpPr>
            <p:cNvPr id="85008" name="Text Box 13"/>
            <p:cNvSpPr txBox="1">
              <a:spLocks noChangeArrowheads="1"/>
            </p:cNvSpPr>
            <p:nvPr/>
          </p:nvSpPr>
          <p:spPr bwMode="auto">
            <a:xfrm>
              <a:off x="2059" y="3197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=</a:t>
              </a:r>
            </a:p>
          </p:txBody>
        </p:sp>
        <p:sp>
          <p:nvSpPr>
            <p:cNvPr id="85009" name="Rectangle 14"/>
            <p:cNvSpPr>
              <a:spLocks noChangeArrowheads="1"/>
            </p:cNvSpPr>
            <p:nvPr/>
          </p:nvSpPr>
          <p:spPr bwMode="auto">
            <a:xfrm>
              <a:off x="3077" y="3043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[E] [S]</a:t>
              </a:r>
            </a:p>
          </p:txBody>
        </p:sp>
        <p:sp>
          <p:nvSpPr>
            <p:cNvPr id="85010" name="Rectangle 15"/>
            <p:cNvSpPr>
              <a:spLocks noChangeArrowheads="1"/>
            </p:cNvSpPr>
            <p:nvPr/>
          </p:nvSpPr>
          <p:spPr bwMode="auto">
            <a:xfrm>
              <a:off x="2847" y="3301"/>
              <a:ext cx="7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dirty="0">
                  <a:latin typeface="Arial Narrow" panose="020B0606020202030204" pitchFamily="34" charset="0"/>
                </a:rPr>
                <a:t>(</a:t>
              </a:r>
              <a:r>
                <a:rPr lang="fr-FR" altLang="fr-FR" sz="3600" i="1" dirty="0">
                  <a:latin typeface="Arial Narrow" panose="020B0606020202030204" pitchFamily="34" charset="0"/>
                </a:rPr>
                <a:t>k</a:t>
              </a:r>
              <a:r>
                <a:rPr lang="fr-FR" altLang="fr-FR" sz="2000" i="1" baseline="-25000" dirty="0">
                  <a:latin typeface="Arial Narrow" panose="020B0606020202030204" pitchFamily="34" charset="0"/>
                </a:rPr>
                <a:t>-1</a:t>
              </a:r>
              <a:r>
                <a:rPr lang="fr-FR" altLang="fr-FR" sz="2400" dirty="0">
                  <a:latin typeface="Arial Narrow" panose="020B0606020202030204" pitchFamily="34" charset="0"/>
                </a:rPr>
                <a:t> + </a:t>
              </a:r>
              <a:r>
                <a:rPr lang="fr-FR" altLang="fr-FR" sz="3600" i="1" dirty="0">
                  <a:latin typeface="Arial Narrow" panose="020B0606020202030204" pitchFamily="34" charset="0"/>
                </a:rPr>
                <a:t>k</a:t>
              </a:r>
              <a:r>
                <a:rPr lang="fr-FR" altLang="fr-FR" sz="2000" i="1" baseline="-25000" dirty="0">
                  <a:latin typeface="Arial Narrow" panose="020B0606020202030204" pitchFamily="34" charset="0"/>
                </a:rPr>
                <a:t>2</a:t>
              </a:r>
              <a:r>
                <a:rPr lang="fr-FR" altLang="fr-FR" sz="2800" dirty="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85011" name="Line 16"/>
            <p:cNvSpPr>
              <a:spLocks noChangeShapeType="1"/>
            </p:cNvSpPr>
            <p:nvPr/>
          </p:nvSpPr>
          <p:spPr bwMode="auto">
            <a:xfrm>
              <a:off x="2742" y="3344"/>
              <a:ext cx="10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5012" name="Rectangle 17"/>
            <p:cNvSpPr>
              <a:spLocks noChangeArrowheads="1"/>
            </p:cNvSpPr>
            <p:nvPr/>
          </p:nvSpPr>
          <p:spPr bwMode="auto">
            <a:xfrm>
              <a:off x="3158" y="3625"/>
              <a:ext cx="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i="1">
                  <a:latin typeface="Arial Narrow" panose="020B0606020202030204" pitchFamily="34" charset="0"/>
                </a:rPr>
                <a:t>k</a:t>
              </a:r>
              <a:r>
                <a:rPr lang="fr-FR" altLang="fr-FR" sz="2000" i="1" baseline="-250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85013" name="Line 18"/>
            <p:cNvSpPr>
              <a:spLocks noChangeShapeType="1"/>
            </p:cNvSpPr>
            <p:nvPr/>
          </p:nvSpPr>
          <p:spPr bwMode="auto">
            <a:xfrm>
              <a:off x="2834" y="3688"/>
              <a:ext cx="8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5014" name="Rectangle 19"/>
            <p:cNvSpPr>
              <a:spLocks noChangeArrowheads="1"/>
            </p:cNvSpPr>
            <p:nvPr/>
          </p:nvSpPr>
          <p:spPr bwMode="auto">
            <a:xfrm>
              <a:off x="1986" y="3000"/>
              <a:ext cx="2105" cy="999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/>
      <p:bldP spid="358403" grpId="0"/>
      <p:bldP spid="358404" grpId="0"/>
      <p:bldP spid="358405" grpId="0"/>
      <p:bldP spid="3584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57" name="Group 33"/>
          <p:cNvGrpSpPr>
            <a:grpSpLocks/>
          </p:cNvGrpSpPr>
          <p:nvPr/>
        </p:nvGrpSpPr>
        <p:grpSpPr bwMode="auto">
          <a:xfrm>
            <a:off x="3194050" y="4014613"/>
            <a:ext cx="2492375" cy="1312863"/>
            <a:chOff x="2012" y="2030"/>
            <a:chExt cx="1570" cy="827"/>
          </a:xfrm>
        </p:grpSpPr>
        <p:sp>
          <p:nvSpPr>
            <p:cNvPr id="86040" name="Text Box 10"/>
            <p:cNvSpPr txBox="1">
              <a:spLocks noChangeArrowheads="1"/>
            </p:cNvSpPr>
            <p:nvPr/>
          </p:nvSpPr>
          <p:spPr bwMode="auto">
            <a:xfrm>
              <a:off x="2012" y="2212"/>
              <a:ext cx="6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/>
                <a:t>K</a:t>
              </a:r>
              <a:r>
                <a:rPr lang="fr-FR" altLang="fr-FR" baseline="-25000"/>
                <a:t>M</a:t>
              </a:r>
              <a:r>
                <a:rPr lang="fr-FR" altLang="fr-FR" sz="2400"/>
                <a:t> =</a:t>
              </a:r>
            </a:p>
          </p:txBody>
        </p:sp>
        <p:sp>
          <p:nvSpPr>
            <p:cNvPr id="86041" name="Rectangle 11"/>
            <p:cNvSpPr>
              <a:spLocks noChangeArrowheads="1"/>
            </p:cNvSpPr>
            <p:nvPr/>
          </p:nvSpPr>
          <p:spPr bwMode="auto">
            <a:xfrm>
              <a:off x="2615" y="2030"/>
              <a:ext cx="9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(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-1</a:t>
              </a:r>
              <a:r>
                <a:rPr lang="fr-FR" altLang="fr-FR" sz="2400"/>
                <a:t> + 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2</a:t>
              </a:r>
              <a:r>
                <a:rPr lang="fr-FR" altLang="fr-FR" sz="2800"/>
                <a:t>)</a:t>
              </a:r>
            </a:p>
          </p:txBody>
        </p:sp>
        <p:sp>
          <p:nvSpPr>
            <p:cNvPr id="86042" name="Rectangle 12"/>
            <p:cNvSpPr>
              <a:spLocks noChangeArrowheads="1"/>
            </p:cNvSpPr>
            <p:nvPr/>
          </p:nvSpPr>
          <p:spPr bwMode="auto">
            <a:xfrm>
              <a:off x="2935" y="2450"/>
              <a:ext cx="3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i="1"/>
                <a:t>k</a:t>
              </a:r>
              <a:r>
                <a:rPr lang="fr-FR" altLang="fr-FR" sz="2000" i="1" baseline="-25000"/>
                <a:t>1</a:t>
              </a:r>
            </a:p>
          </p:txBody>
        </p:sp>
        <p:sp>
          <p:nvSpPr>
            <p:cNvPr id="86043" name="Line 13"/>
            <p:cNvSpPr>
              <a:spLocks noChangeShapeType="1"/>
            </p:cNvSpPr>
            <p:nvPr/>
          </p:nvSpPr>
          <p:spPr bwMode="auto">
            <a:xfrm>
              <a:off x="2624" y="2473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9438" name="Text Box 14"/>
          <p:cNvSpPr txBox="1">
            <a:spLocks noChangeArrowheads="1"/>
          </p:cNvSpPr>
          <p:nvPr/>
        </p:nvSpPr>
        <p:spPr bwMode="auto">
          <a:xfrm>
            <a:off x="171450" y="3230388"/>
            <a:ext cx="8362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On simplifie l’équation en définissant une nouvelle constante, K</a:t>
            </a:r>
            <a:r>
              <a:rPr lang="fr-FR" altLang="fr-FR" sz="2000" baseline="-25000"/>
              <a:t>M</a:t>
            </a:r>
            <a:r>
              <a:rPr lang="fr-FR" altLang="fr-FR" sz="2000"/>
              <a:t>, appelée constante de Michaelis et Menten :</a:t>
            </a:r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171450" y="5356051"/>
            <a:ext cx="5213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Si on réarrange l’expression mathématique :</a:t>
            </a:r>
          </a:p>
        </p:txBody>
      </p:sp>
      <p:grpSp>
        <p:nvGrpSpPr>
          <p:cNvPr id="359440" name="Group 16"/>
          <p:cNvGrpSpPr>
            <a:grpSpLocks/>
          </p:cNvGrpSpPr>
          <p:nvPr/>
        </p:nvGrpSpPr>
        <p:grpSpPr bwMode="auto">
          <a:xfrm>
            <a:off x="3430588" y="5813251"/>
            <a:ext cx="2439987" cy="1000125"/>
            <a:chOff x="2000" y="3163"/>
            <a:chExt cx="1537" cy="630"/>
          </a:xfrm>
        </p:grpSpPr>
        <p:sp>
          <p:nvSpPr>
            <p:cNvPr id="86036" name="Text Box 17"/>
            <p:cNvSpPr txBox="1">
              <a:spLocks noChangeArrowheads="1"/>
            </p:cNvSpPr>
            <p:nvPr/>
          </p:nvSpPr>
          <p:spPr bwMode="auto">
            <a:xfrm>
              <a:off x="2000" y="3317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[ES] =</a:t>
              </a:r>
            </a:p>
          </p:txBody>
        </p:sp>
        <p:sp>
          <p:nvSpPr>
            <p:cNvPr id="86037" name="Rectangle 18"/>
            <p:cNvSpPr>
              <a:spLocks noChangeArrowheads="1"/>
            </p:cNvSpPr>
            <p:nvPr/>
          </p:nvSpPr>
          <p:spPr bwMode="auto">
            <a:xfrm>
              <a:off x="2831" y="3163"/>
              <a:ext cx="6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[E] [S]</a:t>
              </a:r>
            </a:p>
          </p:txBody>
        </p:sp>
        <p:sp>
          <p:nvSpPr>
            <p:cNvPr id="86038" name="Rectangle 19"/>
            <p:cNvSpPr>
              <a:spLocks noChangeArrowheads="1"/>
            </p:cNvSpPr>
            <p:nvPr/>
          </p:nvSpPr>
          <p:spPr bwMode="auto">
            <a:xfrm>
              <a:off x="2987" y="3428"/>
              <a:ext cx="4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/>
                <a:t>K</a:t>
              </a:r>
              <a:r>
                <a:rPr lang="fr-FR" altLang="fr-FR" sz="2800" baseline="-25000"/>
                <a:t>M</a:t>
              </a:r>
              <a:endParaRPr lang="fr-FR" altLang="fr-FR" sz="4800" baseline="-25000"/>
            </a:p>
          </p:txBody>
        </p:sp>
        <p:sp>
          <p:nvSpPr>
            <p:cNvPr id="86039" name="Line 20"/>
            <p:cNvSpPr>
              <a:spLocks noChangeShapeType="1"/>
            </p:cNvSpPr>
            <p:nvPr/>
          </p:nvSpPr>
          <p:spPr bwMode="auto">
            <a:xfrm>
              <a:off x="2744" y="3464"/>
              <a:ext cx="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9456" name="Group 32"/>
          <p:cNvGrpSpPr>
            <a:grpSpLocks/>
          </p:cNvGrpSpPr>
          <p:nvPr/>
        </p:nvGrpSpPr>
        <p:grpSpPr bwMode="auto">
          <a:xfrm>
            <a:off x="2728913" y="1660351"/>
            <a:ext cx="2741612" cy="1570037"/>
            <a:chOff x="1719" y="547"/>
            <a:chExt cx="1727" cy="989"/>
          </a:xfrm>
        </p:grpSpPr>
        <p:sp>
          <p:nvSpPr>
            <p:cNvPr id="86030" name="Text Box 25"/>
            <p:cNvSpPr txBox="1">
              <a:spLocks noChangeArrowheads="1"/>
            </p:cNvSpPr>
            <p:nvPr/>
          </p:nvSpPr>
          <p:spPr bwMode="auto">
            <a:xfrm>
              <a:off x="1719" y="701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[ES] =</a:t>
              </a:r>
            </a:p>
          </p:txBody>
        </p:sp>
        <p:sp>
          <p:nvSpPr>
            <p:cNvPr id="86031" name="Rectangle 26"/>
            <p:cNvSpPr>
              <a:spLocks noChangeArrowheads="1"/>
            </p:cNvSpPr>
            <p:nvPr/>
          </p:nvSpPr>
          <p:spPr bwMode="auto">
            <a:xfrm>
              <a:off x="2583" y="547"/>
              <a:ext cx="6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[E] [S]</a:t>
              </a:r>
            </a:p>
          </p:txBody>
        </p:sp>
        <p:sp>
          <p:nvSpPr>
            <p:cNvPr id="86032" name="Rectangle 27"/>
            <p:cNvSpPr>
              <a:spLocks noChangeArrowheads="1"/>
            </p:cNvSpPr>
            <p:nvPr/>
          </p:nvSpPr>
          <p:spPr bwMode="auto">
            <a:xfrm>
              <a:off x="2415" y="805"/>
              <a:ext cx="9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(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-1</a:t>
              </a:r>
              <a:r>
                <a:rPr lang="fr-FR" altLang="fr-FR" sz="2400"/>
                <a:t> + 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2</a:t>
              </a:r>
              <a:r>
                <a:rPr lang="fr-FR" altLang="fr-FR" sz="2800"/>
                <a:t>)</a:t>
              </a:r>
            </a:p>
          </p:txBody>
        </p:sp>
        <p:sp>
          <p:nvSpPr>
            <p:cNvPr id="86033" name="Line 28"/>
            <p:cNvSpPr>
              <a:spLocks noChangeShapeType="1"/>
            </p:cNvSpPr>
            <p:nvPr/>
          </p:nvSpPr>
          <p:spPr bwMode="auto">
            <a:xfrm>
              <a:off x="2402" y="848"/>
              <a:ext cx="10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34" name="Rectangle 29"/>
            <p:cNvSpPr>
              <a:spLocks noChangeArrowheads="1"/>
            </p:cNvSpPr>
            <p:nvPr/>
          </p:nvSpPr>
          <p:spPr bwMode="auto">
            <a:xfrm>
              <a:off x="2726" y="1129"/>
              <a:ext cx="3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i="1"/>
                <a:t>k</a:t>
              </a:r>
              <a:r>
                <a:rPr lang="fr-FR" altLang="fr-FR" sz="2000" i="1" baseline="-25000"/>
                <a:t>1</a:t>
              </a:r>
            </a:p>
          </p:txBody>
        </p:sp>
        <p:sp>
          <p:nvSpPr>
            <p:cNvPr id="86035" name="Line 30"/>
            <p:cNvSpPr>
              <a:spLocks noChangeShapeType="1"/>
            </p:cNvSpPr>
            <p:nvPr/>
          </p:nvSpPr>
          <p:spPr bwMode="auto">
            <a:xfrm>
              <a:off x="2402" y="1192"/>
              <a:ext cx="10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2" name="Forme libre 31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8" grpId="0"/>
      <p:bldP spid="3594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155575" y="2812628"/>
            <a:ext cx="88550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Si l’on regarde le numérateur de cette équation, la [S] est égale (en approximation) à celle de départ ([S]</a:t>
            </a:r>
            <a:r>
              <a:rPr lang="fr-FR" altLang="fr-FR" sz="1200" dirty="0">
                <a:latin typeface="Arial Narrow" panose="020B0606020202030204" pitchFamily="34" charset="0"/>
                <a:cs typeface="Calibri" pitchFamily="34" charset="0"/>
              </a:rPr>
              <a:t>0</a:t>
            </a:r>
            <a:r>
              <a:rPr lang="fr-FR" altLang="fr-FR" sz="2000" dirty="0">
                <a:latin typeface="Arial Narrow" panose="020B0606020202030204" pitchFamily="34" charset="0"/>
                <a:cs typeface="Calibri" pitchFamily="34" charset="0"/>
              </a:rPr>
              <a:t>), puisque la concentration en substrat est très largement supérieure à celle en enzyme.</a:t>
            </a:r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128963" y="1772816"/>
            <a:ext cx="1858962" cy="968375"/>
            <a:chOff x="2296" y="487"/>
            <a:chExt cx="1171" cy="610"/>
          </a:xfrm>
        </p:grpSpPr>
        <p:sp>
          <p:nvSpPr>
            <p:cNvPr id="87064" name="Text Box 4"/>
            <p:cNvSpPr txBox="1">
              <a:spLocks noChangeArrowheads="1"/>
            </p:cNvSpPr>
            <p:nvPr/>
          </p:nvSpPr>
          <p:spPr bwMode="auto">
            <a:xfrm>
              <a:off x="2296" y="610"/>
              <a:ext cx="5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[ES] =</a:t>
              </a:r>
            </a:p>
          </p:txBody>
        </p:sp>
        <p:sp>
          <p:nvSpPr>
            <p:cNvPr id="87065" name="Rectangle 5"/>
            <p:cNvSpPr>
              <a:spLocks noChangeArrowheads="1"/>
            </p:cNvSpPr>
            <p:nvPr/>
          </p:nvSpPr>
          <p:spPr bwMode="auto">
            <a:xfrm>
              <a:off x="2916" y="487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[E] [S]</a:t>
              </a:r>
            </a:p>
          </p:txBody>
        </p:sp>
        <p:sp>
          <p:nvSpPr>
            <p:cNvPr id="87066" name="Rectangle 6"/>
            <p:cNvSpPr>
              <a:spLocks noChangeArrowheads="1"/>
            </p:cNvSpPr>
            <p:nvPr/>
          </p:nvSpPr>
          <p:spPr bwMode="auto">
            <a:xfrm>
              <a:off x="3041" y="767"/>
              <a:ext cx="31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  <a:cs typeface="Calibri" pitchFamily="34" charset="0"/>
                </a:rPr>
                <a:t>K</a:t>
              </a:r>
              <a:r>
                <a:rPr lang="fr-FR" altLang="fr-FR" sz="2000" baseline="-25000">
                  <a:latin typeface="Arial Narrow" panose="020B0606020202030204" pitchFamily="34" charset="0"/>
                  <a:cs typeface="Calibri" pitchFamily="34" charset="0"/>
                </a:rPr>
                <a:t>M</a:t>
              </a:r>
              <a:endParaRPr lang="fr-FR" altLang="fr-FR" sz="4000" baseline="-25000">
                <a:latin typeface="Arial Narrow" panose="020B0606020202030204" pitchFamily="34" charset="0"/>
                <a:cs typeface="Calibri" pitchFamily="34" charset="0"/>
              </a:endParaRPr>
            </a:p>
          </p:txBody>
        </p:sp>
        <p:sp>
          <p:nvSpPr>
            <p:cNvPr id="87067" name="Line 7"/>
            <p:cNvSpPr>
              <a:spLocks noChangeShapeType="1"/>
            </p:cNvSpPr>
            <p:nvPr/>
          </p:nvSpPr>
          <p:spPr bwMode="auto">
            <a:xfrm flipV="1">
              <a:off x="2889" y="787"/>
              <a:ext cx="54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155575" y="3803650"/>
            <a:ext cx="8855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  <a:cs typeface="Calibri" pitchFamily="34" charset="0"/>
              </a:rPr>
              <a:t>La concentration en enzyme libre [E] est difficile à appréhender expérimentalement mais on sait qu'elle doit être égale à la concentration totale en enzyme ([E]</a:t>
            </a:r>
            <a:r>
              <a:rPr lang="fr-FR" altLang="fr-FR" sz="1400">
                <a:latin typeface="Arial Narrow" panose="020B0606020202030204" pitchFamily="34" charset="0"/>
                <a:cs typeface="Calibri" pitchFamily="34" charset="0"/>
              </a:rPr>
              <a:t>T</a:t>
            </a:r>
            <a:r>
              <a:rPr lang="fr-FR" altLang="fr-FR" sz="2000">
                <a:latin typeface="Arial Narrow" panose="020B0606020202030204" pitchFamily="34" charset="0"/>
                <a:cs typeface="Calibri" pitchFamily="34" charset="0"/>
              </a:rPr>
              <a:t>) moins la concentration en enzyme lié ([ES]).</a:t>
            </a:r>
          </a:p>
        </p:txBody>
      </p:sp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2952750" y="4940300"/>
            <a:ext cx="2525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 Narrow" panose="020B0606020202030204" pitchFamily="34" charset="0"/>
                <a:cs typeface="Calibri" pitchFamily="34" charset="0"/>
              </a:rPr>
              <a:t>[E] = [E]</a:t>
            </a:r>
            <a:r>
              <a:rPr lang="fr-FR" altLang="fr-FR" sz="2000">
                <a:latin typeface="Arial Narrow" panose="020B0606020202030204" pitchFamily="34" charset="0"/>
                <a:cs typeface="Calibri" pitchFamily="34" charset="0"/>
              </a:rPr>
              <a:t>T</a:t>
            </a:r>
            <a:r>
              <a:rPr lang="fr-FR" altLang="fr-FR">
                <a:latin typeface="Arial Narrow" panose="020B0606020202030204" pitchFamily="34" charset="0"/>
                <a:cs typeface="Calibri" pitchFamily="34" charset="0"/>
              </a:rPr>
              <a:t> – [ES]</a:t>
            </a:r>
          </a:p>
        </p:txBody>
      </p:sp>
      <p:grpSp>
        <p:nvGrpSpPr>
          <p:cNvPr id="360458" name="Group 10"/>
          <p:cNvGrpSpPr>
            <a:grpSpLocks/>
          </p:cNvGrpSpPr>
          <p:nvPr/>
        </p:nvGrpSpPr>
        <p:grpSpPr bwMode="auto">
          <a:xfrm>
            <a:off x="838200" y="5532438"/>
            <a:ext cx="1862138" cy="982662"/>
            <a:chOff x="584" y="3439"/>
            <a:chExt cx="1173" cy="619"/>
          </a:xfrm>
        </p:grpSpPr>
        <p:sp>
          <p:nvSpPr>
            <p:cNvPr id="87060" name="Text Box 11"/>
            <p:cNvSpPr txBox="1">
              <a:spLocks noChangeArrowheads="1"/>
            </p:cNvSpPr>
            <p:nvPr/>
          </p:nvSpPr>
          <p:spPr bwMode="auto">
            <a:xfrm>
              <a:off x="584" y="3585"/>
              <a:ext cx="5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[ES] =</a:t>
              </a:r>
            </a:p>
          </p:txBody>
        </p:sp>
        <p:sp>
          <p:nvSpPr>
            <p:cNvPr id="87061" name="Rectangle 12"/>
            <p:cNvSpPr>
              <a:spLocks noChangeArrowheads="1"/>
            </p:cNvSpPr>
            <p:nvPr/>
          </p:nvSpPr>
          <p:spPr bwMode="auto">
            <a:xfrm>
              <a:off x="1160" y="3439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[E] [S]</a:t>
              </a:r>
            </a:p>
          </p:txBody>
        </p:sp>
        <p:sp>
          <p:nvSpPr>
            <p:cNvPr id="87062" name="Rectangle 13"/>
            <p:cNvSpPr>
              <a:spLocks noChangeArrowheads="1"/>
            </p:cNvSpPr>
            <p:nvPr/>
          </p:nvSpPr>
          <p:spPr bwMode="auto">
            <a:xfrm>
              <a:off x="1323" y="3767"/>
              <a:ext cx="2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K</a:t>
              </a:r>
              <a:r>
                <a:rPr lang="fr-FR" altLang="fr-FR" sz="1800" baseline="-25000">
                  <a:latin typeface="Arial Narrow" panose="020B0606020202030204" pitchFamily="34" charset="0"/>
                  <a:cs typeface="Calibri" pitchFamily="34" charset="0"/>
                </a:rPr>
                <a:t>M</a:t>
              </a:r>
              <a:endParaRPr lang="fr-FR" altLang="fr-FR" sz="3600" baseline="-25000">
                <a:latin typeface="Arial Narrow" panose="020B0606020202030204" pitchFamily="34" charset="0"/>
                <a:cs typeface="Calibri" pitchFamily="34" charset="0"/>
              </a:endParaRPr>
            </a:p>
          </p:txBody>
        </p:sp>
        <p:sp>
          <p:nvSpPr>
            <p:cNvPr id="87063" name="Line 14"/>
            <p:cNvSpPr>
              <a:spLocks noChangeShapeType="1"/>
            </p:cNvSpPr>
            <p:nvPr/>
          </p:nvSpPr>
          <p:spPr bwMode="auto">
            <a:xfrm flipV="1">
              <a:off x="1133" y="3738"/>
              <a:ext cx="62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3641725" y="5840413"/>
            <a:ext cx="862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  <a:cs typeface="Calibri" pitchFamily="34" charset="0"/>
              </a:rPr>
              <a:t>devient</a:t>
            </a:r>
          </a:p>
        </p:txBody>
      </p:sp>
      <p:grpSp>
        <p:nvGrpSpPr>
          <p:cNvPr id="360464" name="Group 16"/>
          <p:cNvGrpSpPr>
            <a:grpSpLocks/>
          </p:cNvGrpSpPr>
          <p:nvPr/>
        </p:nvGrpSpPr>
        <p:grpSpPr bwMode="auto">
          <a:xfrm>
            <a:off x="5399088" y="5534025"/>
            <a:ext cx="3371850" cy="981075"/>
            <a:chOff x="3636" y="3440"/>
            <a:chExt cx="2124" cy="618"/>
          </a:xfrm>
        </p:grpSpPr>
        <p:sp>
          <p:nvSpPr>
            <p:cNvPr id="87056" name="Text Box 17"/>
            <p:cNvSpPr txBox="1">
              <a:spLocks noChangeArrowheads="1"/>
            </p:cNvSpPr>
            <p:nvPr/>
          </p:nvSpPr>
          <p:spPr bwMode="auto">
            <a:xfrm>
              <a:off x="3636" y="3585"/>
              <a:ext cx="5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[ES] =</a:t>
              </a:r>
            </a:p>
          </p:txBody>
        </p:sp>
        <p:sp>
          <p:nvSpPr>
            <p:cNvPr id="87057" name="Rectangle 18"/>
            <p:cNvSpPr>
              <a:spLocks noChangeArrowheads="1"/>
            </p:cNvSpPr>
            <p:nvPr/>
          </p:nvSpPr>
          <p:spPr bwMode="auto">
            <a:xfrm>
              <a:off x="4119" y="3440"/>
              <a:ext cx="16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([E]</a:t>
              </a:r>
              <a:r>
                <a:rPr lang="fr-FR" altLang="fr-FR" sz="1600">
                  <a:latin typeface="Arial Narrow" panose="020B0606020202030204" pitchFamily="34" charset="0"/>
                  <a:cs typeface="Calibri" pitchFamily="34" charset="0"/>
                </a:rPr>
                <a:t>T</a:t>
              </a: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 – [ES]) [S]</a:t>
              </a:r>
            </a:p>
          </p:txBody>
        </p:sp>
        <p:sp>
          <p:nvSpPr>
            <p:cNvPr id="87058" name="Rectangle 19"/>
            <p:cNvSpPr>
              <a:spLocks noChangeArrowheads="1"/>
            </p:cNvSpPr>
            <p:nvPr/>
          </p:nvSpPr>
          <p:spPr bwMode="auto">
            <a:xfrm>
              <a:off x="4527" y="3767"/>
              <a:ext cx="2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  <a:cs typeface="Calibri" pitchFamily="34" charset="0"/>
                </a:rPr>
                <a:t>K</a:t>
              </a:r>
              <a:r>
                <a:rPr lang="fr-FR" altLang="fr-FR" sz="1800" baseline="-25000">
                  <a:latin typeface="Arial Narrow" panose="020B0606020202030204" pitchFamily="34" charset="0"/>
                  <a:cs typeface="Calibri" pitchFamily="34" charset="0"/>
                </a:rPr>
                <a:t>M</a:t>
              </a:r>
              <a:endParaRPr lang="fr-FR" altLang="fr-FR" sz="3600" baseline="-25000">
                <a:latin typeface="Arial Narrow" panose="020B0606020202030204" pitchFamily="34" charset="0"/>
                <a:cs typeface="Calibri" pitchFamily="34" charset="0"/>
              </a:endParaRPr>
            </a:p>
          </p:txBody>
        </p:sp>
        <p:sp>
          <p:nvSpPr>
            <p:cNvPr id="87059" name="Line 20"/>
            <p:cNvSpPr>
              <a:spLocks noChangeShapeType="1"/>
            </p:cNvSpPr>
            <p:nvPr/>
          </p:nvSpPr>
          <p:spPr bwMode="auto">
            <a:xfrm>
              <a:off x="4192" y="3740"/>
              <a:ext cx="1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2" name="Forme libre 31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/>
      <p:bldP spid="360456" grpId="0"/>
      <p:bldP spid="360457" grpId="0"/>
      <p:bldP spid="3604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>
            <a:grpSpLocks/>
          </p:cNvGrpSpPr>
          <p:nvPr/>
        </p:nvGrpSpPr>
        <p:grpSpPr bwMode="auto">
          <a:xfrm>
            <a:off x="3032125" y="1915708"/>
            <a:ext cx="3627438" cy="992188"/>
            <a:chOff x="1910" y="524"/>
            <a:chExt cx="2285" cy="625"/>
          </a:xfrm>
        </p:grpSpPr>
        <p:sp>
          <p:nvSpPr>
            <p:cNvPr id="88108" name="Text Box 3"/>
            <p:cNvSpPr txBox="1">
              <a:spLocks noChangeArrowheads="1"/>
            </p:cNvSpPr>
            <p:nvPr/>
          </p:nvSpPr>
          <p:spPr bwMode="auto">
            <a:xfrm>
              <a:off x="1910" y="677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=</a:t>
              </a:r>
            </a:p>
          </p:txBody>
        </p:sp>
        <p:sp>
          <p:nvSpPr>
            <p:cNvPr id="88109" name="Rectangle 4"/>
            <p:cNvSpPr>
              <a:spLocks noChangeArrowheads="1"/>
            </p:cNvSpPr>
            <p:nvPr/>
          </p:nvSpPr>
          <p:spPr bwMode="auto">
            <a:xfrm>
              <a:off x="2538" y="524"/>
              <a:ext cx="16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([E]</a:t>
              </a:r>
              <a:r>
                <a:rPr lang="fr-FR" altLang="fr-FR" sz="1600" dirty="0">
                  <a:latin typeface="Arial Narrow" panose="020B0606020202030204" pitchFamily="34" charset="0"/>
                </a:rPr>
                <a:t>T</a:t>
              </a:r>
              <a:r>
                <a:rPr lang="fr-FR" altLang="fr-FR" sz="2400" dirty="0">
                  <a:latin typeface="Arial Narrow" panose="020B0606020202030204" pitchFamily="34" charset="0"/>
                </a:rPr>
                <a:t> – [ES]) [S]</a:t>
              </a:r>
            </a:p>
          </p:txBody>
        </p:sp>
        <p:sp>
          <p:nvSpPr>
            <p:cNvPr id="88110" name="Rectangle 5"/>
            <p:cNvSpPr>
              <a:spLocks noChangeArrowheads="1"/>
            </p:cNvSpPr>
            <p:nvPr/>
          </p:nvSpPr>
          <p:spPr bwMode="auto">
            <a:xfrm>
              <a:off x="3183" y="819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88111" name="Line 6"/>
            <p:cNvSpPr>
              <a:spLocks noChangeShapeType="1"/>
            </p:cNvSpPr>
            <p:nvPr/>
          </p:nvSpPr>
          <p:spPr bwMode="auto">
            <a:xfrm>
              <a:off x="2598" y="824"/>
              <a:ext cx="15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171450" y="2174471"/>
            <a:ext cx="2002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Si on développe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193675" y="3165071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cela devient</a:t>
            </a:r>
          </a:p>
        </p:txBody>
      </p:sp>
      <p:grpSp>
        <p:nvGrpSpPr>
          <p:cNvPr id="361481" name="Group 9"/>
          <p:cNvGrpSpPr>
            <a:grpSpLocks/>
          </p:cNvGrpSpPr>
          <p:nvPr/>
        </p:nvGrpSpPr>
        <p:grpSpPr bwMode="auto">
          <a:xfrm>
            <a:off x="2994025" y="2906309"/>
            <a:ext cx="4105275" cy="992188"/>
            <a:chOff x="1886" y="1076"/>
            <a:chExt cx="2586" cy="625"/>
          </a:xfrm>
        </p:grpSpPr>
        <p:sp>
          <p:nvSpPr>
            <p:cNvPr id="88104" name="Text Box 10"/>
            <p:cNvSpPr txBox="1">
              <a:spLocks noChangeArrowheads="1"/>
            </p:cNvSpPr>
            <p:nvPr/>
          </p:nvSpPr>
          <p:spPr bwMode="auto">
            <a:xfrm>
              <a:off x="1886" y="1229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=</a:t>
              </a:r>
            </a:p>
          </p:txBody>
        </p:sp>
        <p:sp>
          <p:nvSpPr>
            <p:cNvPr id="88105" name="Rectangle 11"/>
            <p:cNvSpPr>
              <a:spLocks noChangeArrowheads="1"/>
            </p:cNvSpPr>
            <p:nvPr/>
          </p:nvSpPr>
          <p:spPr bwMode="auto">
            <a:xfrm>
              <a:off x="2501" y="1076"/>
              <a:ext cx="19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[E]</a:t>
              </a:r>
              <a:r>
                <a:rPr lang="fr-FR" altLang="fr-FR" sz="1600" dirty="0">
                  <a:latin typeface="Arial Narrow" panose="020B0606020202030204" pitchFamily="34" charset="0"/>
                </a:rPr>
                <a:t>T </a:t>
              </a:r>
              <a:r>
                <a:rPr lang="fr-FR" altLang="fr-FR" sz="2400" dirty="0">
                  <a:latin typeface="Arial Narrow" panose="020B0606020202030204" pitchFamily="34" charset="0"/>
                </a:rPr>
                <a:t>[S] – [ES] [S]</a:t>
              </a:r>
            </a:p>
          </p:txBody>
        </p:sp>
        <p:sp>
          <p:nvSpPr>
            <p:cNvPr id="88106" name="Rectangle 12"/>
            <p:cNvSpPr>
              <a:spLocks noChangeArrowheads="1"/>
            </p:cNvSpPr>
            <p:nvPr/>
          </p:nvSpPr>
          <p:spPr bwMode="auto">
            <a:xfrm>
              <a:off x="3320" y="1371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88107" name="Line 13"/>
            <p:cNvSpPr>
              <a:spLocks noChangeShapeType="1"/>
            </p:cNvSpPr>
            <p:nvPr/>
          </p:nvSpPr>
          <p:spPr bwMode="auto">
            <a:xfrm>
              <a:off x="2580" y="1376"/>
              <a:ext cx="1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361517" name="Group 45"/>
          <p:cNvGrpSpPr>
            <a:grpSpLocks/>
          </p:cNvGrpSpPr>
          <p:nvPr/>
        </p:nvGrpSpPr>
        <p:grpSpPr bwMode="auto">
          <a:xfrm>
            <a:off x="2809875" y="3915959"/>
            <a:ext cx="4373563" cy="992188"/>
            <a:chOff x="1770" y="1712"/>
            <a:chExt cx="2755" cy="625"/>
          </a:xfrm>
        </p:grpSpPr>
        <p:sp>
          <p:nvSpPr>
            <p:cNvPr id="88097" name="Text Box 15"/>
            <p:cNvSpPr txBox="1">
              <a:spLocks noChangeArrowheads="1"/>
            </p:cNvSpPr>
            <p:nvPr/>
          </p:nvSpPr>
          <p:spPr bwMode="auto">
            <a:xfrm>
              <a:off x="1770" y="1865"/>
              <a:ext cx="17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+                         =</a:t>
              </a:r>
            </a:p>
          </p:txBody>
        </p:sp>
        <p:sp>
          <p:nvSpPr>
            <p:cNvPr id="88098" name="Rectangle 16"/>
            <p:cNvSpPr>
              <a:spLocks noChangeArrowheads="1"/>
            </p:cNvSpPr>
            <p:nvPr/>
          </p:nvSpPr>
          <p:spPr bwMode="auto">
            <a:xfrm>
              <a:off x="3624" y="1712"/>
              <a:ext cx="9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[E]</a:t>
              </a:r>
              <a:r>
                <a:rPr lang="fr-FR" altLang="fr-FR" sz="1600" dirty="0">
                  <a:latin typeface="Arial Narrow" panose="020B0606020202030204" pitchFamily="34" charset="0"/>
                </a:rPr>
                <a:t>T </a:t>
              </a:r>
              <a:r>
                <a:rPr lang="fr-FR" altLang="fr-FR" sz="2400" dirty="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88099" name="Rectangle 17"/>
            <p:cNvSpPr>
              <a:spLocks noChangeArrowheads="1"/>
            </p:cNvSpPr>
            <p:nvPr/>
          </p:nvSpPr>
          <p:spPr bwMode="auto">
            <a:xfrm>
              <a:off x="3891" y="2007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88100" name="Line 18"/>
            <p:cNvSpPr>
              <a:spLocks noChangeShapeType="1"/>
            </p:cNvSpPr>
            <p:nvPr/>
          </p:nvSpPr>
          <p:spPr bwMode="auto">
            <a:xfrm>
              <a:off x="3734" y="2012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8101" name="Rectangle 19"/>
            <p:cNvSpPr>
              <a:spLocks noChangeArrowheads="1"/>
            </p:cNvSpPr>
            <p:nvPr/>
          </p:nvSpPr>
          <p:spPr bwMode="auto">
            <a:xfrm>
              <a:off x="2510" y="1715"/>
              <a:ext cx="6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[ES] [S]</a:t>
              </a:r>
            </a:p>
          </p:txBody>
        </p:sp>
        <p:sp>
          <p:nvSpPr>
            <p:cNvPr id="88102" name="Rectangle 20"/>
            <p:cNvSpPr>
              <a:spLocks noChangeArrowheads="1"/>
            </p:cNvSpPr>
            <p:nvPr/>
          </p:nvSpPr>
          <p:spPr bwMode="auto">
            <a:xfrm>
              <a:off x="2699" y="2007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dirty="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 dirty="0">
                  <a:latin typeface="Arial Narrow" panose="020B0606020202030204" pitchFamily="34" charset="0"/>
                </a:rPr>
                <a:t>M</a:t>
              </a:r>
              <a:endParaRPr lang="fr-FR" altLang="fr-FR" sz="4400" baseline="-25000" dirty="0">
                <a:latin typeface="Arial Narrow" panose="020B0606020202030204" pitchFamily="34" charset="0"/>
              </a:endParaRPr>
            </a:p>
          </p:txBody>
        </p:sp>
        <p:sp>
          <p:nvSpPr>
            <p:cNvPr id="88103" name="Line 21"/>
            <p:cNvSpPr>
              <a:spLocks noChangeShapeType="1"/>
            </p:cNvSpPr>
            <p:nvPr/>
          </p:nvSpPr>
          <p:spPr bwMode="auto">
            <a:xfrm>
              <a:off x="2443" y="2012"/>
              <a:ext cx="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361494" name="Group 22"/>
          <p:cNvGrpSpPr>
            <a:grpSpLocks/>
          </p:cNvGrpSpPr>
          <p:nvPr/>
        </p:nvGrpSpPr>
        <p:grpSpPr bwMode="auto">
          <a:xfrm>
            <a:off x="5053013" y="4853153"/>
            <a:ext cx="3467100" cy="1911349"/>
            <a:chOff x="1777" y="3083"/>
            <a:chExt cx="2184" cy="1204"/>
          </a:xfrm>
        </p:grpSpPr>
        <p:sp>
          <p:nvSpPr>
            <p:cNvPr id="88087" name="Text Box 23"/>
            <p:cNvSpPr txBox="1">
              <a:spLocks noChangeArrowheads="1"/>
            </p:cNvSpPr>
            <p:nvPr/>
          </p:nvSpPr>
          <p:spPr bwMode="auto">
            <a:xfrm>
              <a:off x="1777" y="3518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=</a:t>
              </a:r>
            </a:p>
          </p:txBody>
        </p:sp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3292" y="308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88089" name="Rectangle 25"/>
            <p:cNvSpPr>
              <a:spLocks noChangeArrowheads="1"/>
            </p:cNvSpPr>
            <p:nvPr/>
          </p:nvSpPr>
          <p:spPr bwMode="auto">
            <a:xfrm>
              <a:off x="3284" y="3375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>
              <a:off x="3278" y="338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8091" name="Rectangle 27"/>
            <p:cNvSpPr>
              <a:spLocks noChangeArrowheads="1"/>
            </p:cNvSpPr>
            <p:nvPr/>
          </p:nvSpPr>
          <p:spPr bwMode="auto">
            <a:xfrm>
              <a:off x="2449" y="3518"/>
              <a:ext cx="3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[E]</a:t>
              </a:r>
              <a:r>
                <a:rPr lang="fr-FR" altLang="fr-FR" sz="1600">
                  <a:latin typeface="Arial Narrow" panose="020B0606020202030204" pitchFamily="34" charset="0"/>
                </a:rPr>
                <a:t>T</a:t>
              </a:r>
            </a:p>
          </p:txBody>
        </p:sp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3038" y="3827"/>
              <a:ext cx="3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 1 +</a:t>
              </a:r>
            </a:p>
          </p:txBody>
        </p:sp>
        <p:sp>
          <p:nvSpPr>
            <p:cNvPr id="88093" name="Rectangle 29"/>
            <p:cNvSpPr>
              <a:spLocks noChangeArrowheads="1"/>
            </p:cNvSpPr>
            <p:nvPr/>
          </p:nvSpPr>
          <p:spPr bwMode="auto">
            <a:xfrm>
              <a:off x="3574" y="3665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3566" y="3957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88095" name="Line 31"/>
            <p:cNvSpPr>
              <a:spLocks noChangeShapeType="1"/>
            </p:cNvSpPr>
            <p:nvPr/>
          </p:nvSpPr>
          <p:spPr bwMode="auto">
            <a:xfrm>
              <a:off x="3560" y="3962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8096" name="Line 32"/>
            <p:cNvSpPr>
              <a:spLocks noChangeShapeType="1"/>
            </p:cNvSpPr>
            <p:nvPr/>
          </p:nvSpPr>
          <p:spPr bwMode="auto">
            <a:xfrm>
              <a:off x="2941" y="3684"/>
              <a:ext cx="10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361516" name="Group 44"/>
          <p:cNvGrpSpPr>
            <a:grpSpLocks/>
          </p:cNvGrpSpPr>
          <p:nvPr/>
        </p:nvGrpSpPr>
        <p:grpSpPr bwMode="auto">
          <a:xfrm>
            <a:off x="179512" y="5389140"/>
            <a:ext cx="3689350" cy="992188"/>
            <a:chOff x="1686" y="2396"/>
            <a:chExt cx="2324" cy="625"/>
          </a:xfrm>
        </p:grpSpPr>
        <p:sp>
          <p:nvSpPr>
            <p:cNvPr id="88080" name="Text Box 34"/>
            <p:cNvSpPr txBox="1">
              <a:spLocks noChangeArrowheads="1"/>
            </p:cNvSpPr>
            <p:nvPr/>
          </p:nvSpPr>
          <p:spPr bwMode="auto">
            <a:xfrm>
              <a:off x="1686" y="2549"/>
              <a:ext cx="14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[ES] ( 1 +         )  =</a:t>
              </a:r>
            </a:p>
          </p:txBody>
        </p:sp>
        <p:sp>
          <p:nvSpPr>
            <p:cNvPr id="88081" name="Rectangle 35"/>
            <p:cNvSpPr>
              <a:spLocks noChangeArrowheads="1"/>
            </p:cNvSpPr>
            <p:nvPr/>
          </p:nvSpPr>
          <p:spPr bwMode="auto">
            <a:xfrm>
              <a:off x="3152" y="2396"/>
              <a:ext cx="8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[E]</a:t>
              </a:r>
              <a:r>
                <a:rPr lang="fr-FR" altLang="fr-FR" sz="1600" dirty="0">
                  <a:latin typeface="Arial Narrow" panose="020B0606020202030204" pitchFamily="34" charset="0"/>
                </a:rPr>
                <a:t>T </a:t>
              </a:r>
              <a:r>
                <a:rPr lang="fr-FR" altLang="fr-FR" sz="2400" dirty="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88082" name="Rectangle 36"/>
            <p:cNvSpPr>
              <a:spLocks noChangeArrowheads="1"/>
            </p:cNvSpPr>
            <p:nvPr/>
          </p:nvSpPr>
          <p:spPr bwMode="auto">
            <a:xfrm>
              <a:off x="3398" y="2691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dirty="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 dirty="0">
                  <a:latin typeface="Arial Narrow" panose="020B0606020202030204" pitchFamily="34" charset="0"/>
                </a:rPr>
                <a:t>M</a:t>
              </a:r>
              <a:endParaRPr lang="fr-FR" altLang="fr-FR" sz="4400" baseline="-25000" dirty="0">
                <a:latin typeface="Arial Narrow" panose="020B0606020202030204" pitchFamily="34" charset="0"/>
              </a:endParaRPr>
            </a:p>
          </p:txBody>
        </p:sp>
        <p:sp>
          <p:nvSpPr>
            <p:cNvPr id="88083" name="Line 37"/>
            <p:cNvSpPr>
              <a:spLocks noChangeShapeType="1"/>
            </p:cNvSpPr>
            <p:nvPr/>
          </p:nvSpPr>
          <p:spPr bwMode="auto">
            <a:xfrm>
              <a:off x="3241" y="2696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88084" name="Rectangle 38"/>
            <p:cNvSpPr>
              <a:spLocks noChangeArrowheads="1"/>
            </p:cNvSpPr>
            <p:nvPr/>
          </p:nvSpPr>
          <p:spPr bwMode="auto">
            <a:xfrm>
              <a:off x="2447" y="2399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88085" name="Rectangle 39"/>
            <p:cNvSpPr>
              <a:spLocks noChangeArrowheads="1"/>
            </p:cNvSpPr>
            <p:nvPr/>
          </p:nvSpPr>
          <p:spPr bwMode="auto">
            <a:xfrm>
              <a:off x="2439" y="2691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88086" name="Line 40"/>
            <p:cNvSpPr>
              <a:spLocks noChangeShapeType="1"/>
            </p:cNvSpPr>
            <p:nvPr/>
          </p:nvSpPr>
          <p:spPr bwMode="auto">
            <a:xfrm>
              <a:off x="2433" y="2696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52" name="Forme libre 51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isocèle 5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9" grpId="0"/>
      <p:bldP spid="3614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431800" y="2220615"/>
            <a:ext cx="1933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Or on sait que :</a:t>
            </a:r>
          </a:p>
        </p:txBody>
      </p: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3194050" y="1988840"/>
            <a:ext cx="1830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V</a:t>
            </a:r>
            <a:r>
              <a:rPr lang="fr-FR" altLang="fr-FR" sz="2400" baseline="-25000"/>
              <a:t>i</a:t>
            </a:r>
            <a:r>
              <a:rPr lang="fr-FR" altLang="fr-FR" sz="2400"/>
              <a:t> = </a:t>
            </a:r>
            <a:r>
              <a:rPr lang="fr-FR" altLang="fr-FR" sz="3600" i="1"/>
              <a:t>k</a:t>
            </a:r>
            <a:r>
              <a:rPr lang="fr-FR" altLang="fr-FR" sz="2000" i="1" baseline="-25000"/>
              <a:t>2</a:t>
            </a:r>
            <a:r>
              <a:rPr lang="fr-FR" altLang="fr-FR" sz="2400"/>
              <a:t> [ES]</a:t>
            </a: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431800" y="3185815"/>
            <a:ext cx="2645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/>
              <a:t>On peut donc </a:t>
            </a:r>
            <a:r>
              <a:rPr lang="fr-FR" altLang="fr-FR" sz="2000" dirty="0"/>
              <a:t>écrire :</a:t>
            </a:r>
          </a:p>
        </p:txBody>
      </p:sp>
      <p:grpSp>
        <p:nvGrpSpPr>
          <p:cNvPr id="362560" name="Group 64"/>
          <p:cNvGrpSpPr>
            <a:grpSpLocks/>
          </p:cNvGrpSpPr>
          <p:nvPr/>
        </p:nvGrpSpPr>
        <p:grpSpPr bwMode="auto">
          <a:xfrm>
            <a:off x="3379788" y="2366665"/>
            <a:ext cx="3502025" cy="1960562"/>
            <a:chOff x="2129" y="1693"/>
            <a:chExt cx="2206" cy="1235"/>
          </a:xfrm>
        </p:grpSpPr>
        <p:sp>
          <p:nvSpPr>
            <p:cNvPr id="89132" name="Text Box 17"/>
            <p:cNvSpPr txBox="1">
              <a:spLocks noChangeArrowheads="1"/>
            </p:cNvSpPr>
            <p:nvPr/>
          </p:nvSpPr>
          <p:spPr bwMode="auto">
            <a:xfrm>
              <a:off x="2129" y="2087"/>
              <a:ext cx="7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V</a:t>
              </a:r>
              <a:r>
                <a:rPr lang="fr-FR" altLang="fr-FR" sz="2400" baseline="-25000"/>
                <a:t>i </a:t>
              </a:r>
              <a:r>
                <a:rPr lang="fr-FR" altLang="fr-FR" sz="2400"/>
                <a:t>= 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2</a:t>
              </a:r>
              <a:r>
                <a:rPr lang="fr-FR" altLang="fr-FR" sz="2400"/>
                <a:t> </a:t>
              </a:r>
            </a:p>
          </p:txBody>
        </p:sp>
        <p:sp>
          <p:nvSpPr>
            <p:cNvPr id="89133" name="Rectangle 18"/>
            <p:cNvSpPr>
              <a:spLocks noChangeArrowheads="1"/>
            </p:cNvSpPr>
            <p:nvPr/>
          </p:nvSpPr>
          <p:spPr bwMode="auto">
            <a:xfrm>
              <a:off x="3629" y="1693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[S]</a:t>
              </a:r>
            </a:p>
          </p:txBody>
        </p:sp>
        <p:sp>
          <p:nvSpPr>
            <p:cNvPr id="89134" name="Rectangle 19"/>
            <p:cNvSpPr>
              <a:spLocks noChangeArrowheads="1"/>
            </p:cNvSpPr>
            <p:nvPr/>
          </p:nvSpPr>
          <p:spPr bwMode="auto">
            <a:xfrm>
              <a:off x="3643" y="1985"/>
              <a:ext cx="4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K</a:t>
              </a:r>
              <a:r>
                <a:rPr lang="fr-FR" altLang="fr-FR" sz="2800" baseline="-25000"/>
                <a:t>M</a:t>
              </a:r>
              <a:endParaRPr lang="fr-FR" altLang="fr-FR" sz="4800" baseline="-25000"/>
            </a:p>
          </p:txBody>
        </p:sp>
        <p:sp>
          <p:nvSpPr>
            <p:cNvPr id="89135" name="Line 20"/>
            <p:cNvSpPr>
              <a:spLocks noChangeShapeType="1"/>
            </p:cNvSpPr>
            <p:nvPr/>
          </p:nvSpPr>
          <p:spPr bwMode="auto">
            <a:xfrm>
              <a:off x="3656" y="19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36" name="Rectangle 21"/>
            <p:cNvSpPr>
              <a:spLocks noChangeArrowheads="1"/>
            </p:cNvSpPr>
            <p:nvPr/>
          </p:nvSpPr>
          <p:spPr bwMode="auto">
            <a:xfrm>
              <a:off x="2822" y="2168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[E]</a:t>
              </a:r>
              <a:r>
                <a:rPr lang="fr-FR" altLang="fr-FR" sz="1600"/>
                <a:t>T</a:t>
              </a:r>
            </a:p>
          </p:txBody>
        </p:sp>
        <p:grpSp>
          <p:nvGrpSpPr>
            <p:cNvPr id="89137" name="Group 22"/>
            <p:cNvGrpSpPr>
              <a:grpSpLocks/>
            </p:cNvGrpSpPr>
            <p:nvPr/>
          </p:nvGrpSpPr>
          <p:grpSpPr bwMode="auto">
            <a:xfrm>
              <a:off x="3363" y="2309"/>
              <a:ext cx="951" cy="619"/>
              <a:chOff x="3407" y="2399"/>
              <a:chExt cx="951" cy="619"/>
            </a:xfrm>
          </p:grpSpPr>
          <p:sp>
            <p:nvSpPr>
              <p:cNvPr id="89139" name="Rectangle 23"/>
              <p:cNvSpPr>
                <a:spLocks noChangeArrowheads="1"/>
              </p:cNvSpPr>
              <p:nvPr/>
            </p:nvSpPr>
            <p:spPr bwMode="auto">
              <a:xfrm>
                <a:off x="3407" y="2567"/>
                <a:ext cx="4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400"/>
                  <a:t> 1 +</a:t>
                </a:r>
              </a:p>
            </p:txBody>
          </p:sp>
          <p:sp>
            <p:nvSpPr>
              <p:cNvPr id="89140" name="Rectangle 24"/>
              <p:cNvSpPr>
                <a:spLocks noChangeArrowheads="1"/>
              </p:cNvSpPr>
              <p:nvPr/>
            </p:nvSpPr>
            <p:spPr bwMode="auto">
              <a:xfrm>
                <a:off x="3940" y="2399"/>
                <a:ext cx="3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400"/>
                  <a:t>[S]</a:t>
                </a:r>
              </a:p>
            </p:txBody>
          </p:sp>
          <p:sp>
            <p:nvSpPr>
              <p:cNvPr id="89141" name="Rectangle 25"/>
              <p:cNvSpPr>
                <a:spLocks noChangeArrowheads="1"/>
              </p:cNvSpPr>
              <p:nvPr/>
            </p:nvSpPr>
            <p:spPr bwMode="auto">
              <a:xfrm>
                <a:off x="3953" y="2691"/>
                <a:ext cx="40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800"/>
                  <a:t>K</a:t>
                </a:r>
                <a:r>
                  <a:rPr lang="fr-FR" altLang="fr-FR" sz="2800" baseline="-25000"/>
                  <a:t>M</a:t>
                </a:r>
                <a:endParaRPr lang="fr-FR" altLang="fr-FR" sz="4800" baseline="-25000"/>
              </a:p>
            </p:txBody>
          </p:sp>
          <p:sp>
            <p:nvSpPr>
              <p:cNvPr id="89142" name="Line 26"/>
              <p:cNvSpPr>
                <a:spLocks noChangeShapeType="1"/>
              </p:cNvSpPr>
              <p:nvPr/>
            </p:nvSpPr>
            <p:spPr bwMode="auto">
              <a:xfrm>
                <a:off x="3966" y="2696"/>
                <a:ext cx="3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9138" name="Line 27"/>
            <p:cNvSpPr>
              <a:spLocks noChangeShapeType="1"/>
            </p:cNvSpPr>
            <p:nvPr/>
          </p:nvSpPr>
          <p:spPr bwMode="auto">
            <a:xfrm>
              <a:off x="3315" y="2334"/>
              <a:ext cx="10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2524" name="Text Box 28"/>
          <p:cNvSpPr txBox="1">
            <a:spLocks noChangeArrowheads="1"/>
          </p:cNvSpPr>
          <p:nvPr/>
        </p:nvSpPr>
        <p:spPr bwMode="auto">
          <a:xfrm>
            <a:off x="431800" y="4219277"/>
            <a:ext cx="2319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On peut simplifier :</a:t>
            </a:r>
          </a:p>
        </p:txBody>
      </p:sp>
      <p:grpSp>
        <p:nvGrpSpPr>
          <p:cNvPr id="362525" name="Group 29"/>
          <p:cNvGrpSpPr>
            <a:grpSpLocks/>
          </p:cNvGrpSpPr>
          <p:nvPr/>
        </p:nvGrpSpPr>
        <p:grpSpPr bwMode="auto">
          <a:xfrm>
            <a:off x="1122363" y="4282777"/>
            <a:ext cx="3852862" cy="1878013"/>
            <a:chOff x="707" y="3035"/>
            <a:chExt cx="2427" cy="1183"/>
          </a:xfrm>
        </p:grpSpPr>
        <p:sp>
          <p:nvSpPr>
            <p:cNvPr id="89119" name="Text Box 30"/>
            <p:cNvSpPr txBox="1">
              <a:spLocks noChangeArrowheads="1"/>
            </p:cNvSpPr>
            <p:nvPr/>
          </p:nvSpPr>
          <p:spPr bwMode="auto">
            <a:xfrm>
              <a:off x="707" y="3365"/>
              <a:ext cx="7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v</a:t>
              </a:r>
              <a:r>
                <a:rPr lang="fr-FR" altLang="fr-FR" sz="2400" baseline="-25000"/>
                <a:t>i</a:t>
              </a:r>
              <a:r>
                <a:rPr lang="fr-FR" altLang="fr-FR" sz="2400"/>
                <a:t> = 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2</a:t>
              </a:r>
              <a:r>
                <a:rPr lang="fr-FR" altLang="fr-FR" sz="2400"/>
                <a:t> </a:t>
              </a:r>
            </a:p>
          </p:txBody>
        </p:sp>
        <p:sp>
          <p:nvSpPr>
            <p:cNvPr id="89120" name="Rectangle 31"/>
            <p:cNvSpPr>
              <a:spLocks noChangeArrowheads="1"/>
            </p:cNvSpPr>
            <p:nvPr/>
          </p:nvSpPr>
          <p:spPr bwMode="auto">
            <a:xfrm>
              <a:off x="2423" y="3035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[S]</a:t>
              </a:r>
            </a:p>
          </p:txBody>
        </p:sp>
        <p:sp>
          <p:nvSpPr>
            <p:cNvPr id="89121" name="Rectangle 32"/>
            <p:cNvSpPr>
              <a:spLocks noChangeArrowheads="1"/>
            </p:cNvSpPr>
            <p:nvPr/>
          </p:nvSpPr>
          <p:spPr bwMode="auto">
            <a:xfrm>
              <a:off x="2437" y="3327"/>
              <a:ext cx="4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K</a:t>
              </a:r>
              <a:r>
                <a:rPr lang="fr-FR" altLang="fr-FR" sz="2800" baseline="-25000"/>
                <a:t>M</a:t>
              </a:r>
              <a:endParaRPr lang="fr-FR" altLang="fr-FR" sz="4800" baseline="-25000"/>
            </a:p>
          </p:txBody>
        </p:sp>
        <p:sp>
          <p:nvSpPr>
            <p:cNvPr id="89122" name="Line 33"/>
            <p:cNvSpPr>
              <a:spLocks noChangeShapeType="1"/>
            </p:cNvSpPr>
            <p:nvPr/>
          </p:nvSpPr>
          <p:spPr bwMode="auto">
            <a:xfrm>
              <a:off x="2450" y="3332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23" name="Rectangle 34"/>
            <p:cNvSpPr>
              <a:spLocks noChangeArrowheads="1"/>
            </p:cNvSpPr>
            <p:nvPr/>
          </p:nvSpPr>
          <p:spPr bwMode="auto">
            <a:xfrm>
              <a:off x="1606" y="3446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[E]</a:t>
              </a:r>
              <a:r>
                <a:rPr lang="fr-FR" altLang="fr-FR" sz="1600"/>
                <a:t>T</a:t>
              </a:r>
            </a:p>
          </p:txBody>
        </p:sp>
        <p:sp>
          <p:nvSpPr>
            <p:cNvPr id="89124" name="Rectangle 35"/>
            <p:cNvSpPr>
              <a:spLocks noChangeArrowheads="1"/>
            </p:cNvSpPr>
            <p:nvPr/>
          </p:nvSpPr>
          <p:spPr bwMode="auto">
            <a:xfrm>
              <a:off x="2507" y="376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+</a:t>
              </a:r>
            </a:p>
          </p:txBody>
        </p:sp>
        <p:sp>
          <p:nvSpPr>
            <p:cNvPr id="89125" name="Rectangle 36"/>
            <p:cNvSpPr>
              <a:spLocks noChangeArrowheads="1"/>
            </p:cNvSpPr>
            <p:nvPr/>
          </p:nvSpPr>
          <p:spPr bwMode="auto">
            <a:xfrm>
              <a:off x="2716" y="3605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[S]</a:t>
              </a:r>
            </a:p>
          </p:txBody>
        </p:sp>
        <p:sp>
          <p:nvSpPr>
            <p:cNvPr id="89126" name="Rectangle 37"/>
            <p:cNvSpPr>
              <a:spLocks noChangeArrowheads="1"/>
            </p:cNvSpPr>
            <p:nvPr/>
          </p:nvSpPr>
          <p:spPr bwMode="auto">
            <a:xfrm>
              <a:off x="2729" y="3891"/>
              <a:ext cx="4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K</a:t>
              </a:r>
              <a:r>
                <a:rPr lang="fr-FR" altLang="fr-FR" sz="2800" baseline="-25000"/>
                <a:t>M</a:t>
              </a:r>
              <a:endParaRPr lang="fr-FR" altLang="fr-FR" sz="4800" baseline="-25000"/>
            </a:p>
          </p:txBody>
        </p:sp>
        <p:sp>
          <p:nvSpPr>
            <p:cNvPr id="89127" name="Line 38"/>
            <p:cNvSpPr>
              <a:spLocks noChangeShapeType="1"/>
            </p:cNvSpPr>
            <p:nvPr/>
          </p:nvSpPr>
          <p:spPr bwMode="auto">
            <a:xfrm>
              <a:off x="2742" y="3896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28" name="Line 39"/>
            <p:cNvSpPr>
              <a:spLocks noChangeShapeType="1"/>
            </p:cNvSpPr>
            <p:nvPr/>
          </p:nvSpPr>
          <p:spPr bwMode="auto">
            <a:xfrm>
              <a:off x="2098" y="3612"/>
              <a:ext cx="10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29" name="Rectangle 40"/>
            <p:cNvSpPr>
              <a:spLocks noChangeArrowheads="1"/>
            </p:cNvSpPr>
            <p:nvPr/>
          </p:nvSpPr>
          <p:spPr bwMode="auto">
            <a:xfrm>
              <a:off x="2146" y="3573"/>
              <a:ext cx="3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K</a:t>
              </a:r>
              <a:r>
                <a:rPr lang="fr-FR" altLang="fr-FR" sz="1600"/>
                <a:t>M</a:t>
              </a:r>
              <a:endParaRPr lang="fr-FR" altLang="fr-FR"/>
            </a:p>
          </p:txBody>
        </p:sp>
        <p:sp>
          <p:nvSpPr>
            <p:cNvPr id="89130" name="Rectangle 41"/>
            <p:cNvSpPr>
              <a:spLocks noChangeArrowheads="1"/>
            </p:cNvSpPr>
            <p:nvPr/>
          </p:nvSpPr>
          <p:spPr bwMode="auto">
            <a:xfrm>
              <a:off x="2146" y="3891"/>
              <a:ext cx="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K</a:t>
              </a:r>
              <a:r>
                <a:rPr lang="fr-FR" altLang="fr-FR" baseline="-25000"/>
                <a:t>M</a:t>
              </a:r>
              <a:endParaRPr lang="fr-FR" altLang="fr-FR" sz="5400" baseline="-25000"/>
            </a:p>
          </p:txBody>
        </p:sp>
        <p:sp>
          <p:nvSpPr>
            <p:cNvPr id="89131" name="Line 42"/>
            <p:cNvSpPr>
              <a:spLocks noChangeShapeType="1"/>
            </p:cNvSpPr>
            <p:nvPr/>
          </p:nvSpPr>
          <p:spPr bwMode="auto">
            <a:xfrm>
              <a:off x="2159" y="3896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8073" name="Group 43"/>
          <p:cNvGrpSpPr>
            <a:grpSpLocks/>
          </p:cNvGrpSpPr>
          <p:nvPr/>
        </p:nvGrpSpPr>
        <p:grpSpPr bwMode="auto">
          <a:xfrm>
            <a:off x="3478213" y="4817765"/>
            <a:ext cx="1363662" cy="1304925"/>
            <a:chOff x="2191" y="3372"/>
            <a:chExt cx="859" cy="822"/>
          </a:xfrm>
        </p:grpSpPr>
        <p:sp>
          <p:nvSpPr>
            <p:cNvPr id="89113" name="Line 44"/>
            <p:cNvSpPr>
              <a:spLocks noChangeShapeType="1"/>
            </p:cNvSpPr>
            <p:nvPr/>
          </p:nvSpPr>
          <p:spPr bwMode="auto">
            <a:xfrm>
              <a:off x="2191" y="3918"/>
              <a:ext cx="276" cy="27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14" name="Line 45"/>
            <p:cNvSpPr>
              <a:spLocks noChangeShapeType="1"/>
            </p:cNvSpPr>
            <p:nvPr/>
          </p:nvSpPr>
          <p:spPr bwMode="auto">
            <a:xfrm flipH="1">
              <a:off x="2191" y="3918"/>
              <a:ext cx="276" cy="27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15" name="Line 46"/>
            <p:cNvSpPr>
              <a:spLocks noChangeShapeType="1"/>
            </p:cNvSpPr>
            <p:nvPr/>
          </p:nvSpPr>
          <p:spPr bwMode="auto">
            <a:xfrm>
              <a:off x="2774" y="3918"/>
              <a:ext cx="276" cy="27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16" name="Line 47"/>
            <p:cNvSpPr>
              <a:spLocks noChangeShapeType="1"/>
            </p:cNvSpPr>
            <p:nvPr/>
          </p:nvSpPr>
          <p:spPr bwMode="auto">
            <a:xfrm flipH="1">
              <a:off x="2774" y="3918"/>
              <a:ext cx="276" cy="27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17" name="Line 48"/>
            <p:cNvSpPr>
              <a:spLocks noChangeShapeType="1"/>
            </p:cNvSpPr>
            <p:nvPr/>
          </p:nvSpPr>
          <p:spPr bwMode="auto">
            <a:xfrm>
              <a:off x="2482" y="3372"/>
              <a:ext cx="276" cy="27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18" name="Line 49"/>
            <p:cNvSpPr>
              <a:spLocks noChangeShapeType="1"/>
            </p:cNvSpPr>
            <p:nvPr/>
          </p:nvSpPr>
          <p:spPr bwMode="auto">
            <a:xfrm flipH="1">
              <a:off x="2482" y="3372"/>
              <a:ext cx="276" cy="27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2557" name="Group 61"/>
          <p:cNvGrpSpPr>
            <a:grpSpLocks/>
          </p:cNvGrpSpPr>
          <p:nvPr/>
        </p:nvGrpSpPr>
        <p:grpSpPr bwMode="auto">
          <a:xfrm>
            <a:off x="5118100" y="4720927"/>
            <a:ext cx="3106738" cy="998538"/>
            <a:chOff x="3125" y="3311"/>
            <a:chExt cx="1957" cy="629"/>
          </a:xfrm>
        </p:grpSpPr>
        <p:sp>
          <p:nvSpPr>
            <p:cNvPr id="89106" name="Text Box 51"/>
            <p:cNvSpPr txBox="1">
              <a:spLocks noChangeArrowheads="1"/>
            </p:cNvSpPr>
            <p:nvPr/>
          </p:nvSpPr>
          <p:spPr bwMode="auto">
            <a:xfrm>
              <a:off x="3125" y="3365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= </a:t>
              </a:r>
              <a:r>
                <a:rPr lang="fr-FR" altLang="fr-FR" sz="3600" i="1"/>
                <a:t>k</a:t>
              </a:r>
              <a:r>
                <a:rPr lang="fr-FR" altLang="fr-FR" sz="2000" i="1" baseline="-25000"/>
                <a:t>2</a:t>
              </a:r>
              <a:r>
                <a:rPr lang="fr-FR" altLang="fr-FR" sz="2400"/>
                <a:t> </a:t>
              </a:r>
            </a:p>
          </p:txBody>
        </p:sp>
        <p:sp>
          <p:nvSpPr>
            <p:cNvPr id="89107" name="Rectangle 52"/>
            <p:cNvSpPr>
              <a:spLocks noChangeArrowheads="1"/>
            </p:cNvSpPr>
            <p:nvPr/>
          </p:nvSpPr>
          <p:spPr bwMode="auto">
            <a:xfrm>
              <a:off x="3736" y="3446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[E]</a:t>
              </a:r>
              <a:r>
                <a:rPr lang="fr-FR" altLang="fr-FR" sz="1600"/>
                <a:t>T</a:t>
              </a:r>
            </a:p>
          </p:txBody>
        </p:sp>
        <p:sp>
          <p:nvSpPr>
            <p:cNvPr id="89108" name="Line 53"/>
            <p:cNvSpPr>
              <a:spLocks noChangeShapeType="1"/>
            </p:cNvSpPr>
            <p:nvPr/>
          </p:nvSpPr>
          <p:spPr bwMode="auto">
            <a:xfrm>
              <a:off x="4192" y="3614"/>
              <a:ext cx="8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09" name="Rectangle 54"/>
            <p:cNvSpPr>
              <a:spLocks noChangeArrowheads="1"/>
            </p:cNvSpPr>
            <p:nvPr/>
          </p:nvSpPr>
          <p:spPr bwMode="auto">
            <a:xfrm>
              <a:off x="4435" y="3311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[S]</a:t>
              </a:r>
            </a:p>
          </p:txBody>
        </p:sp>
        <p:sp>
          <p:nvSpPr>
            <p:cNvPr id="89110" name="Rectangle 55"/>
            <p:cNvSpPr>
              <a:spLocks noChangeArrowheads="1"/>
            </p:cNvSpPr>
            <p:nvPr/>
          </p:nvSpPr>
          <p:spPr bwMode="auto">
            <a:xfrm>
              <a:off x="4729" y="3645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[S]</a:t>
              </a:r>
            </a:p>
          </p:txBody>
        </p:sp>
        <p:sp>
          <p:nvSpPr>
            <p:cNvPr id="89111" name="Rectangle 56"/>
            <p:cNvSpPr>
              <a:spLocks noChangeArrowheads="1"/>
            </p:cNvSpPr>
            <p:nvPr/>
          </p:nvSpPr>
          <p:spPr bwMode="auto">
            <a:xfrm>
              <a:off x="4156" y="3613"/>
              <a:ext cx="4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/>
                <a:t>K</a:t>
              </a:r>
              <a:r>
                <a:rPr lang="fr-FR" altLang="fr-FR" sz="2800" baseline="-25000"/>
                <a:t>M</a:t>
              </a:r>
              <a:endParaRPr lang="fr-FR" altLang="fr-FR" sz="4800" baseline="-25000"/>
            </a:p>
          </p:txBody>
        </p:sp>
        <p:sp>
          <p:nvSpPr>
            <p:cNvPr id="89112" name="Rectangle 57"/>
            <p:cNvSpPr>
              <a:spLocks noChangeArrowheads="1"/>
            </p:cNvSpPr>
            <p:nvPr/>
          </p:nvSpPr>
          <p:spPr bwMode="auto">
            <a:xfrm>
              <a:off x="4493" y="36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+</a:t>
              </a:r>
            </a:p>
          </p:txBody>
        </p:sp>
      </p:grp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69" name="Forme libre 68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9" grpId="0"/>
      <p:bldP spid="362510" grpId="0"/>
      <p:bldP spid="362511" grpId="0"/>
      <p:bldP spid="3625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30200" y="1484784"/>
            <a:ext cx="8491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>
                <a:latin typeface="Arial Narrow" panose="020B0606020202030204" pitchFamily="34" charset="0"/>
              </a:rPr>
              <a:t>Le cofacteur d’une enzyme est une molécule qui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apporte un groupement chimique important pour la catalyse enzymatique</a:t>
            </a:r>
            <a:r>
              <a:rPr lang="fr-FR" sz="2400" b="0" dirty="0">
                <a:latin typeface="Arial Narrow" panose="020B0606020202030204" pitchFamily="34" charset="0"/>
              </a:rPr>
              <a:t>, groupement que ne possède pas forcément l’enzyme seule.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7500" y="3058247"/>
            <a:ext cx="6054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>
                <a:latin typeface="Arial Narrow" panose="020B0606020202030204" pitchFamily="34" charset="0"/>
              </a:rPr>
              <a:t>Il peut s’agir d’un </a:t>
            </a:r>
            <a:r>
              <a:rPr lang="fr-F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ion</a:t>
            </a:r>
            <a:r>
              <a:rPr lang="fr-FR" sz="2400" b="0" dirty="0">
                <a:latin typeface="Arial Narrow" panose="020B0606020202030204" pitchFamily="34" charset="0"/>
              </a:rPr>
              <a:t> ou d’un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coenzyme</a:t>
            </a:r>
            <a:r>
              <a:rPr lang="fr-FR" sz="2400" b="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17500" y="3893046"/>
            <a:ext cx="849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>
                <a:latin typeface="Arial Narrow" panose="020B0606020202030204" pitchFamily="34" charset="0"/>
              </a:rPr>
              <a:t>Il y a </a:t>
            </a:r>
            <a:r>
              <a:rPr lang="fr-FR" sz="2400" b="0" dirty="0" smtClean="0">
                <a:latin typeface="Arial Narrow" panose="020B0606020202030204" pitchFamily="34" charset="0"/>
              </a:rPr>
              <a:t>2 familles </a:t>
            </a:r>
            <a:r>
              <a:rPr lang="fr-FR" sz="2400" b="0" dirty="0">
                <a:latin typeface="Arial Narrow" panose="020B0606020202030204" pitchFamily="34" charset="0"/>
              </a:rPr>
              <a:t>de coenzymes :</a:t>
            </a:r>
          </a:p>
        </p:txBody>
      </p:sp>
      <p:sp>
        <p:nvSpPr>
          <p:cNvPr id="5125" name="Text Box 1034"/>
          <p:cNvSpPr txBox="1">
            <a:spLocks noChangeArrowheads="1"/>
          </p:cNvSpPr>
          <p:nvPr/>
        </p:nvSpPr>
        <p:spPr bwMode="auto">
          <a:xfrm>
            <a:off x="760982" y="4532927"/>
            <a:ext cx="79874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 dirty="0" smtClean="0">
                <a:latin typeface="Arial Narrow" panose="020B0606020202030204" pitchFamily="34" charset="0"/>
              </a:rPr>
              <a:t>-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transitoirement</a:t>
            </a:r>
            <a:r>
              <a:rPr lang="fr-FR" sz="2400" b="0" dirty="0">
                <a:latin typeface="Arial Narrow" panose="020B0606020202030204" pitchFamily="34" charset="0"/>
              </a:rPr>
              <a:t> liés à l’enzyme </a:t>
            </a:r>
            <a:r>
              <a:rPr lang="fr-FR" sz="2400" b="0" dirty="0">
                <a:latin typeface="Arial Narrow" panose="020B0606020202030204" pitchFamily="34" charset="0"/>
                <a:sym typeface="Wingdings" pitchFamily="2" charset="2"/>
              </a:rPr>
              <a:t></a:t>
            </a:r>
            <a:r>
              <a:rPr lang="fr-FR" sz="2400" b="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co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-substrats</a:t>
            </a:r>
            <a:endParaRPr lang="fr-FR" sz="2400" dirty="0">
              <a:latin typeface="Arial Narrow" panose="020B0606020202030204" pitchFamily="34" charset="0"/>
            </a:endParaRPr>
          </a:p>
          <a:p>
            <a:pPr algn="just" eaLnBrk="1" hangingPunct="1"/>
            <a:endParaRPr lang="fr-FR" sz="2400" b="0" dirty="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fr-FR" sz="2400" b="0" dirty="0" smtClean="0">
                <a:latin typeface="Arial Narrow" panose="020B0606020202030204" pitchFamily="34" charset="0"/>
              </a:rPr>
              <a:t>-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liés de façon covalente </a:t>
            </a:r>
            <a:r>
              <a:rPr lang="fr-FR" sz="2400" b="0" dirty="0">
                <a:latin typeface="Arial Narrow" panose="020B0606020202030204" pitchFamily="34" charset="0"/>
              </a:rPr>
              <a:t>à l’enzyme </a:t>
            </a:r>
            <a:r>
              <a:rPr lang="fr-FR" sz="2400" b="0" dirty="0">
                <a:latin typeface="Arial Narrow" panose="020B0606020202030204" pitchFamily="34" charset="0"/>
                <a:sym typeface="Wingdings" pitchFamily="2" charset="2"/>
              </a:rPr>
              <a:t></a:t>
            </a:r>
            <a:r>
              <a:rPr lang="fr-FR" sz="2400" b="0" dirty="0">
                <a:latin typeface="Arial Narrow" panose="020B060602020203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groupes prosthétiques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 – Les cofacteurs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enzymatiques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Oval 2"/>
          <p:cNvSpPr>
            <a:spLocks noChangeArrowheads="1"/>
          </p:cNvSpPr>
          <p:nvPr/>
        </p:nvSpPr>
        <p:spPr bwMode="auto">
          <a:xfrm>
            <a:off x="2765425" y="5387230"/>
            <a:ext cx="622300" cy="661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290513" y="2784803"/>
            <a:ext cx="8374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Lorsque toutes les molécules d’enzyme sont saturées, [ES] = [E]</a:t>
            </a:r>
            <a:r>
              <a:rPr lang="fr-FR" altLang="fr-FR" sz="1400">
                <a:latin typeface="Arial Narrow" panose="020B0606020202030204" pitchFamily="34" charset="0"/>
              </a:rPr>
              <a:t>T</a:t>
            </a:r>
            <a:r>
              <a:rPr lang="fr-FR" altLang="fr-FR" sz="2000">
                <a:latin typeface="Arial Narrow" panose="020B0606020202030204" pitchFamily="34" charset="0"/>
              </a:rPr>
              <a:t> et la vitesse de transformation du substrat en produit est alors maximale :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3529013" y="3502749"/>
            <a:ext cx="17668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V</a:t>
            </a:r>
            <a:r>
              <a:rPr lang="fr-FR" altLang="fr-FR" sz="2400" baseline="-25000">
                <a:latin typeface="Arial Narrow" panose="020B0606020202030204" pitchFamily="34" charset="0"/>
              </a:rPr>
              <a:t>max</a:t>
            </a:r>
            <a:r>
              <a:rPr lang="fr-FR" altLang="fr-FR" sz="2400">
                <a:latin typeface="Arial Narrow" panose="020B0606020202030204" pitchFamily="34" charset="0"/>
              </a:rPr>
              <a:t> =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000" i="1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[E]</a:t>
            </a:r>
            <a:r>
              <a:rPr lang="fr-FR" altLang="fr-FR" sz="1600">
                <a:latin typeface="Arial Narrow" panose="020B0606020202030204" pitchFamily="34" charset="0"/>
              </a:rPr>
              <a:t>T</a:t>
            </a:r>
            <a:r>
              <a:rPr lang="fr-FR" altLang="fr-FR" sz="24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290513" y="4349005"/>
            <a:ext cx="3991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L’équation de </a:t>
            </a:r>
            <a:r>
              <a:rPr lang="fr-FR" altLang="fr-FR" sz="2000" i="1">
                <a:latin typeface="Arial Narrow" panose="020B0606020202030204" pitchFamily="34" charset="0"/>
              </a:rPr>
              <a:t>Michaelis-Menten</a:t>
            </a:r>
            <a:r>
              <a:rPr lang="fr-FR" altLang="fr-FR" sz="2000">
                <a:latin typeface="Arial Narrow" panose="020B0606020202030204" pitchFamily="34" charset="0"/>
              </a:rPr>
              <a:t> devient :</a:t>
            </a:r>
          </a:p>
        </p:txBody>
      </p:sp>
      <p:grpSp>
        <p:nvGrpSpPr>
          <p:cNvPr id="363556" name="Group 36"/>
          <p:cNvGrpSpPr>
            <a:grpSpLocks/>
          </p:cNvGrpSpPr>
          <p:nvPr/>
        </p:nvGrpSpPr>
        <p:grpSpPr bwMode="auto">
          <a:xfrm>
            <a:off x="2201863" y="5039568"/>
            <a:ext cx="3754437" cy="1409700"/>
            <a:chOff x="1875" y="2887"/>
            <a:chExt cx="2365" cy="888"/>
          </a:xfrm>
        </p:grpSpPr>
        <p:sp>
          <p:nvSpPr>
            <p:cNvPr id="90167" name="Text Box 15"/>
            <p:cNvSpPr txBox="1">
              <a:spLocks noChangeArrowheads="1"/>
            </p:cNvSpPr>
            <p:nvPr/>
          </p:nvSpPr>
          <p:spPr bwMode="auto">
            <a:xfrm>
              <a:off x="2294" y="3154"/>
              <a:ext cx="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0168" name="Line 16"/>
            <p:cNvSpPr>
              <a:spLocks noChangeShapeType="1"/>
            </p:cNvSpPr>
            <p:nvPr/>
          </p:nvSpPr>
          <p:spPr bwMode="auto">
            <a:xfrm>
              <a:off x="3211" y="3307"/>
              <a:ext cx="8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0169" name="Rectangle 17"/>
            <p:cNvSpPr>
              <a:spLocks noChangeArrowheads="1"/>
            </p:cNvSpPr>
            <p:nvPr/>
          </p:nvSpPr>
          <p:spPr bwMode="auto">
            <a:xfrm>
              <a:off x="3454" y="3006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0170" name="Rectangle 18"/>
            <p:cNvSpPr>
              <a:spLocks noChangeArrowheads="1"/>
            </p:cNvSpPr>
            <p:nvPr/>
          </p:nvSpPr>
          <p:spPr bwMode="auto">
            <a:xfrm>
              <a:off x="3748" y="3345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0171" name="Rectangle 19"/>
            <p:cNvSpPr>
              <a:spLocks noChangeArrowheads="1"/>
            </p:cNvSpPr>
            <p:nvPr/>
          </p:nvSpPr>
          <p:spPr bwMode="auto">
            <a:xfrm>
              <a:off x="3175" y="3313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0172" name="Rectangle 20"/>
            <p:cNvSpPr>
              <a:spLocks noChangeArrowheads="1"/>
            </p:cNvSpPr>
            <p:nvPr/>
          </p:nvSpPr>
          <p:spPr bwMode="auto">
            <a:xfrm>
              <a:off x="3512" y="3351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90173" name="Rectangle 21"/>
            <p:cNvSpPr>
              <a:spLocks noChangeArrowheads="1"/>
            </p:cNvSpPr>
            <p:nvPr/>
          </p:nvSpPr>
          <p:spPr bwMode="auto">
            <a:xfrm>
              <a:off x="1875" y="2887"/>
              <a:ext cx="2365" cy="888"/>
            </a:xfrm>
            <a:prstGeom prst="rect">
              <a:avLst/>
            </a:prstGeom>
            <a:noFill/>
            <a:ln w="76200" cmpd="tri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</p:grpSp>
      <p:sp>
        <p:nvSpPr>
          <p:cNvPr id="363543" name="Text Box 23"/>
          <p:cNvSpPr txBox="1">
            <a:spLocks noChangeArrowheads="1"/>
          </p:cNvSpPr>
          <p:nvPr/>
        </p:nvSpPr>
        <p:spPr bwMode="auto">
          <a:xfrm>
            <a:off x="220663" y="5276105"/>
            <a:ext cx="1785937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  <a:latin typeface="Arial Narrow" panose="020B0606020202030204" pitchFamily="34" charset="0"/>
              </a:rPr>
              <a:t>Vitesse initiale</a:t>
            </a:r>
          </a:p>
        </p:txBody>
      </p:sp>
      <p:sp>
        <p:nvSpPr>
          <p:cNvPr id="90120" name="Text Box 29"/>
          <p:cNvSpPr txBox="1">
            <a:spLocks noChangeArrowheads="1"/>
          </p:cNvSpPr>
          <p:nvPr/>
        </p:nvSpPr>
        <p:spPr bwMode="auto">
          <a:xfrm>
            <a:off x="2681288" y="1781503"/>
            <a:ext cx="950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latin typeface="Arial Narrow" panose="020B0606020202030204" pitchFamily="34" charset="0"/>
              </a:rPr>
              <a:t>v</a:t>
            </a:r>
            <a:r>
              <a:rPr lang="fr-FR" altLang="fr-FR" sz="2400" i="1" baseline="-25000">
                <a:latin typeface="Arial Narrow" panose="020B0606020202030204" pitchFamily="34" charset="0"/>
              </a:rPr>
              <a:t>i</a:t>
            </a:r>
            <a:r>
              <a:rPr lang="fr-FR" altLang="fr-FR" sz="2400" baseline="-25000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= </a:t>
            </a:r>
            <a:r>
              <a:rPr lang="fr-FR" altLang="fr-FR" sz="36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4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90121" name="Rectangle 30"/>
          <p:cNvSpPr>
            <a:spLocks noChangeArrowheads="1"/>
          </p:cNvSpPr>
          <p:nvPr/>
        </p:nvSpPr>
        <p:spPr bwMode="auto">
          <a:xfrm>
            <a:off x="3635375" y="1910091"/>
            <a:ext cx="596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[E]</a:t>
            </a:r>
            <a:r>
              <a:rPr lang="fr-FR" altLang="fr-FR" sz="1600">
                <a:latin typeface="Arial Narrow" panose="020B0606020202030204" pitchFamily="34" charset="0"/>
              </a:rPr>
              <a:t>T</a:t>
            </a:r>
          </a:p>
        </p:txBody>
      </p:sp>
      <p:sp>
        <p:nvSpPr>
          <p:cNvPr id="90122" name="Line 31"/>
          <p:cNvSpPr>
            <a:spLocks noChangeShapeType="1"/>
          </p:cNvSpPr>
          <p:nvPr/>
        </p:nvSpPr>
        <p:spPr bwMode="auto">
          <a:xfrm>
            <a:off x="4359275" y="2176791"/>
            <a:ext cx="1314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90123" name="Rectangle 32"/>
          <p:cNvSpPr>
            <a:spLocks noChangeArrowheads="1"/>
          </p:cNvSpPr>
          <p:nvPr/>
        </p:nvSpPr>
        <p:spPr bwMode="auto">
          <a:xfrm>
            <a:off x="4745038" y="1695778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90124" name="Rectangle 33"/>
          <p:cNvSpPr>
            <a:spLocks noChangeArrowheads="1"/>
          </p:cNvSpPr>
          <p:nvPr/>
        </p:nvSpPr>
        <p:spPr bwMode="auto">
          <a:xfrm>
            <a:off x="5211763" y="2226003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90125" name="Rectangle 34"/>
          <p:cNvSpPr>
            <a:spLocks noChangeArrowheads="1"/>
          </p:cNvSpPr>
          <p:nvPr/>
        </p:nvSpPr>
        <p:spPr bwMode="auto">
          <a:xfrm>
            <a:off x="4302125" y="2175203"/>
            <a:ext cx="521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2400" baseline="-25000">
                <a:latin typeface="Arial Narrow" panose="020B0606020202030204" pitchFamily="34" charset="0"/>
              </a:rPr>
              <a:t>M</a:t>
            </a:r>
            <a:endParaRPr lang="fr-FR" altLang="fr-FR" sz="4400" baseline="-25000">
              <a:latin typeface="Arial Narrow" panose="020B0606020202030204" pitchFamily="34" charset="0"/>
            </a:endParaRPr>
          </a:p>
        </p:txBody>
      </p:sp>
      <p:sp>
        <p:nvSpPr>
          <p:cNvPr id="90126" name="Rectangle 35"/>
          <p:cNvSpPr>
            <a:spLocks noChangeArrowheads="1"/>
          </p:cNvSpPr>
          <p:nvPr/>
        </p:nvSpPr>
        <p:spPr bwMode="auto">
          <a:xfrm>
            <a:off x="4837113" y="2235528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+</a:t>
            </a:r>
          </a:p>
        </p:txBody>
      </p:sp>
      <p:graphicFrame>
        <p:nvGraphicFramePr>
          <p:cNvPr id="363671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503260"/>
              </p:ext>
            </p:extLst>
          </p:nvPr>
        </p:nvGraphicFramePr>
        <p:xfrm>
          <a:off x="6432550" y="4510930"/>
          <a:ext cx="2152650" cy="2230438"/>
        </p:xfrm>
        <a:graphic>
          <a:graphicData uri="http://schemas.openxmlformats.org/drawingml/2006/table">
            <a:tbl>
              <a:tblPr/>
              <a:tblGrid>
                <a:gridCol w="839788"/>
                <a:gridCol w="131286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[S] = 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x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</a:t>
                      </a:r>
                      <a:r>
                        <a:rPr kumimoji="0" lang="fr-FR" sz="9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fr-FR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fr-FR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% V</a:t>
                      </a:r>
                      <a:r>
                        <a:rPr kumimoji="0" lang="fr-FR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</a:t>
                      </a:r>
                      <a:endParaRPr kumimoji="0" lang="fr-FR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50,00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66,67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83,33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90,91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98,04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99,01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99,80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99,90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Flèche droite 1"/>
          <p:cNvSpPr/>
          <p:nvPr/>
        </p:nvSpPr>
        <p:spPr>
          <a:xfrm flipH="1">
            <a:off x="8312150" y="5566618"/>
            <a:ext cx="352425" cy="1619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animBg="1"/>
      <p:bldP spid="363523" grpId="0"/>
      <p:bldP spid="363524" grpId="0"/>
      <p:bldP spid="363533" grpId="0"/>
      <p:bldP spid="363543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231775" y="2496914"/>
            <a:ext cx="846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Peut-on attribuer à K</a:t>
            </a:r>
            <a:r>
              <a:rPr lang="fr-FR" altLang="fr-FR" sz="2400" baseline="-25000">
                <a:latin typeface="Arial Narrow" panose="020B0606020202030204" pitchFamily="34" charset="0"/>
              </a:rPr>
              <a:t>M</a:t>
            </a:r>
            <a:r>
              <a:rPr lang="fr-FR" altLang="fr-FR" sz="2400">
                <a:latin typeface="Arial Narrow" panose="020B0606020202030204" pitchFamily="34" charset="0"/>
              </a:rPr>
              <a:t> une signification concrète?</a:t>
            </a:r>
          </a:p>
        </p:txBody>
      </p:sp>
      <p:sp>
        <p:nvSpPr>
          <p:cNvPr id="366595" name="Oval 3"/>
          <p:cNvSpPr>
            <a:spLocks noChangeArrowheads="1"/>
          </p:cNvSpPr>
          <p:nvPr/>
        </p:nvSpPr>
        <p:spPr bwMode="auto">
          <a:xfrm>
            <a:off x="57150" y="2679477"/>
            <a:ext cx="133350" cy="133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grpSp>
        <p:nvGrpSpPr>
          <p:cNvPr id="91140" name="Group 34"/>
          <p:cNvGrpSpPr>
            <a:grpSpLocks/>
          </p:cNvGrpSpPr>
          <p:nvPr/>
        </p:nvGrpSpPr>
        <p:grpSpPr bwMode="auto">
          <a:xfrm>
            <a:off x="2881313" y="1496970"/>
            <a:ext cx="2597150" cy="939799"/>
            <a:chOff x="2144" y="923"/>
            <a:chExt cx="1636" cy="592"/>
          </a:xfrm>
        </p:grpSpPr>
        <p:sp>
          <p:nvSpPr>
            <p:cNvPr id="91170" name="Text Box 5"/>
            <p:cNvSpPr txBox="1">
              <a:spLocks noChangeArrowheads="1"/>
            </p:cNvSpPr>
            <p:nvPr/>
          </p:nvSpPr>
          <p:spPr bwMode="auto">
            <a:xfrm>
              <a:off x="2144" y="1071"/>
              <a:ext cx="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1171" name="Line 6"/>
            <p:cNvSpPr>
              <a:spLocks noChangeShapeType="1"/>
            </p:cNvSpPr>
            <p:nvPr/>
          </p:nvSpPr>
          <p:spPr bwMode="auto">
            <a:xfrm>
              <a:off x="2932" y="1224"/>
              <a:ext cx="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1172" name="Rectangle 7"/>
            <p:cNvSpPr>
              <a:spLocks noChangeArrowheads="1"/>
            </p:cNvSpPr>
            <p:nvPr/>
          </p:nvSpPr>
          <p:spPr bwMode="auto">
            <a:xfrm>
              <a:off x="3175" y="92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1173" name="Rectangle 8"/>
            <p:cNvSpPr>
              <a:spLocks noChangeArrowheads="1"/>
            </p:cNvSpPr>
            <p:nvPr/>
          </p:nvSpPr>
          <p:spPr bwMode="auto">
            <a:xfrm>
              <a:off x="3469" y="1217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1174" name="Rectangle 9"/>
            <p:cNvSpPr>
              <a:spLocks noChangeArrowheads="1"/>
            </p:cNvSpPr>
            <p:nvPr/>
          </p:nvSpPr>
          <p:spPr bwMode="auto">
            <a:xfrm>
              <a:off x="2896" y="1185"/>
              <a:ext cx="3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800" baseline="-25000">
                  <a:latin typeface="Arial Narrow" panose="020B0606020202030204" pitchFamily="34" charset="0"/>
                </a:rPr>
                <a:t>M</a:t>
              </a:r>
              <a:endParaRPr lang="fr-FR" altLang="fr-FR" sz="48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1175" name="Rectangle 10"/>
            <p:cNvSpPr>
              <a:spLocks noChangeArrowheads="1"/>
            </p:cNvSpPr>
            <p:nvPr/>
          </p:nvSpPr>
          <p:spPr bwMode="auto">
            <a:xfrm>
              <a:off x="3233" y="1223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</p:grp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798513" y="3092227"/>
            <a:ext cx="1697901" cy="46166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  <a:latin typeface="Arial Narrow" panose="020B0606020202030204" pitchFamily="34" charset="0"/>
              </a:rPr>
              <a:t>Si v</a:t>
            </a:r>
            <a:r>
              <a:rPr lang="fr-FR" altLang="fr-FR" sz="2400" baseline="-25000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fr-FR" altLang="fr-FR" sz="2400">
                <a:solidFill>
                  <a:schemeClr val="bg1"/>
                </a:solidFill>
                <a:latin typeface="Arial Narrow" panose="020B0606020202030204" pitchFamily="34" charset="0"/>
              </a:rPr>
              <a:t> = ½ V</a:t>
            </a:r>
            <a:r>
              <a:rPr lang="fr-FR" altLang="fr-FR" sz="2400" baseline="-25000">
                <a:solidFill>
                  <a:schemeClr val="bg1"/>
                </a:solidFill>
                <a:latin typeface="Arial Narrow" panose="020B0606020202030204" pitchFamily="34" charset="0"/>
              </a:rPr>
              <a:t>max</a:t>
            </a:r>
          </a:p>
        </p:txBody>
      </p:sp>
      <p:grpSp>
        <p:nvGrpSpPr>
          <p:cNvPr id="366633" name="Group 41"/>
          <p:cNvGrpSpPr>
            <a:grpSpLocks/>
          </p:cNvGrpSpPr>
          <p:nvPr/>
        </p:nvGrpSpPr>
        <p:grpSpPr bwMode="auto">
          <a:xfrm>
            <a:off x="3217863" y="2816001"/>
            <a:ext cx="3533775" cy="939799"/>
            <a:chOff x="2027" y="1323"/>
            <a:chExt cx="2226" cy="592"/>
          </a:xfrm>
        </p:grpSpPr>
        <p:sp>
          <p:nvSpPr>
            <p:cNvPr id="91164" name="Text Box 13"/>
            <p:cNvSpPr txBox="1">
              <a:spLocks noChangeArrowheads="1"/>
            </p:cNvSpPr>
            <p:nvPr/>
          </p:nvSpPr>
          <p:spPr bwMode="auto">
            <a:xfrm>
              <a:off x="2027" y="1471"/>
              <a:ext cx="11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½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 </a:t>
              </a:r>
              <a:r>
                <a:rPr lang="fr-FR" altLang="fr-FR" sz="2400">
                  <a:latin typeface="Arial Narrow" panose="020B0606020202030204" pitchFamily="34" charset="0"/>
                </a:rPr>
                <a:t>=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 </a:t>
              </a:r>
            </a:p>
          </p:txBody>
        </p:sp>
        <p:sp>
          <p:nvSpPr>
            <p:cNvPr id="91165" name="Line 14"/>
            <p:cNvSpPr>
              <a:spLocks noChangeShapeType="1"/>
            </p:cNvSpPr>
            <p:nvPr/>
          </p:nvSpPr>
          <p:spPr bwMode="auto">
            <a:xfrm>
              <a:off x="3405" y="1624"/>
              <a:ext cx="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1166" name="Rectangle 15"/>
            <p:cNvSpPr>
              <a:spLocks noChangeArrowheads="1"/>
            </p:cNvSpPr>
            <p:nvPr/>
          </p:nvSpPr>
          <p:spPr bwMode="auto">
            <a:xfrm>
              <a:off x="3648" y="132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1167" name="Rectangle 16"/>
            <p:cNvSpPr>
              <a:spLocks noChangeArrowheads="1"/>
            </p:cNvSpPr>
            <p:nvPr/>
          </p:nvSpPr>
          <p:spPr bwMode="auto">
            <a:xfrm>
              <a:off x="3942" y="1617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1168" name="Rectangle 17"/>
            <p:cNvSpPr>
              <a:spLocks noChangeArrowheads="1"/>
            </p:cNvSpPr>
            <p:nvPr/>
          </p:nvSpPr>
          <p:spPr bwMode="auto">
            <a:xfrm>
              <a:off x="3369" y="1585"/>
              <a:ext cx="3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800" baseline="-25000">
                  <a:latin typeface="Arial Narrow" panose="020B0606020202030204" pitchFamily="34" charset="0"/>
                </a:rPr>
                <a:t>M</a:t>
              </a:r>
              <a:endParaRPr lang="fr-FR" altLang="fr-FR" sz="48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1169" name="Rectangle 18"/>
            <p:cNvSpPr>
              <a:spLocks noChangeArrowheads="1"/>
            </p:cNvSpPr>
            <p:nvPr/>
          </p:nvSpPr>
          <p:spPr bwMode="auto">
            <a:xfrm>
              <a:off x="3706" y="1623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</p:grpSp>
      <p:grpSp>
        <p:nvGrpSpPr>
          <p:cNvPr id="366632" name="Group 40"/>
          <p:cNvGrpSpPr>
            <a:grpSpLocks/>
          </p:cNvGrpSpPr>
          <p:nvPr/>
        </p:nvGrpSpPr>
        <p:grpSpPr bwMode="auto">
          <a:xfrm>
            <a:off x="3581402" y="3108102"/>
            <a:ext cx="1192213" cy="438150"/>
            <a:chOff x="2256" y="1563"/>
            <a:chExt cx="751" cy="276"/>
          </a:xfrm>
        </p:grpSpPr>
        <p:grpSp>
          <p:nvGrpSpPr>
            <p:cNvPr id="91158" name="Group 37"/>
            <p:cNvGrpSpPr>
              <a:grpSpLocks/>
            </p:cNvGrpSpPr>
            <p:nvPr/>
          </p:nvGrpSpPr>
          <p:grpSpPr bwMode="auto">
            <a:xfrm>
              <a:off x="2731" y="1563"/>
              <a:ext cx="276" cy="276"/>
              <a:chOff x="2731" y="1767"/>
              <a:chExt cx="276" cy="276"/>
            </a:xfrm>
          </p:grpSpPr>
          <p:sp>
            <p:nvSpPr>
              <p:cNvPr id="91162" name="Line 20"/>
              <p:cNvSpPr>
                <a:spLocks noChangeShapeType="1"/>
              </p:cNvSpPr>
              <p:nvPr/>
            </p:nvSpPr>
            <p:spPr bwMode="auto">
              <a:xfrm>
                <a:off x="2731" y="1767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91163" name="Line 21"/>
              <p:cNvSpPr>
                <a:spLocks noChangeShapeType="1"/>
              </p:cNvSpPr>
              <p:nvPr/>
            </p:nvSpPr>
            <p:spPr bwMode="auto">
              <a:xfrm flipH="1">
                <a:off x="2731" y="1767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1159" name="Group 39"/>
            <p:cNvGrpSpPr>
              <a:grpSpLocks/>
            </p:cNvGrpSpPr>
            <p:nvPr/>
          </p:nvGrpSpPr>
          <p:grpSpPr bwMode="auto">
            <a:xfrm>
              <a:off x="2256" y="1563"/>
              <a:ext cx="276" cy="276"/>
              <a:chOff x="2256" y="1563"/>
              <a:chExt cx="276" cy="276"/>
            </a:xfrm>
          </p:grpSpPr>
          <p:sp>
            <p:nvSpPr>
              <p:cNvPr id="91160" name="Line 22"/>
              <p:cNvSpPr>
                <a:spLocks noChangeShapeType="1"/>
              </p:cNvSpPr>
              <p:nvPr/>
            </p:nvSpPr>
            <p:spPr bwMode="auto">
              <a:xfrm>
                <a:off x="2256" y="1563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91161" name="Line 23"/>
              <p:cNvSpPr>
                <a:spLocks noChangeShapeType="1"/>
              </p:cNvSpPr>
              <p:nvPr/>
            </p:nvSpPr>
            <p:spPr bwMode="auto">
              <a:xfrm flipH="1">
                <a:off x="2256" y="1563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366616" name="Text Box 24"/>
          <p:cNvSpPr txBox="1">
            <a:spLocks noChangeArrowheads="1"/>
          </p:cNvSpPr>
          <p:nvPr/>
        </p:nvSpPr>
        <p:spPr bwMode="auto">
          <a:xfrm>
            <a:off x="369888" y="3897089"/>
            <a:ext cx="2250937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½ (</a:t>
            </a: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3600" baseline="-25000">
                <a:latin typeface="Arial Narrow" panose="020B0606020202030204" pitchFamily="34" charset="0"/>
              </a:rPr>
              <a:t>M</a:t>
            </a:r>
            <a:r>
              <a:rPr lang="fr-FR" altLang="fr-FR" sz="4400" baseline="-25000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+ [S]) = [S]</a:t>
            </a:r>
          </a:p>
        </p:txBody>
      </p:sp>
      <p:sp>
        <p:nvSpPr>
          <p:cNvPr id="366617" name="Text Box 25"/>
          <p:cNvSpPr txBox="1">
            <a:spLocks noChangeArrowheads="1"/>
          </p:cNvSpPr>
          <p:nvPr/>
        </p:nvSpPr>
        <p:spPr bwMode="auto">
          <a:xfrm>
            <a:off x="355600" y="4360639"/>
            <a:ext cx="2262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½ </a:t>
            </a: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baseline="-25000">
                <a:latin typeface="Arial Narrow" panose="020B0606020202030204" pitchFamily="34" charset="0"/>
              </a:rPr>
              <a:t>M</a:t>
            </a:r>
            <a:r>
              <a:rPr lang="fr-FR" altLang="fr-FR" sz="2400">
                <a:latin typeface="Arial Narrow" panose="020B0606020202030204" pitchFamily="34" charset="0"/>
              </a:rPr>
              <a:t> = [S] - ½ [S]</a:t>
            </a:r>
          </a:p>
        </p:txBody>
      </p:sp>
      <p:sp>
        <p:nvSpPr>
          <p:cNvPr id="366618" name="Text Box 26"/>
          <p:cNvSpPr txBox="1">
            <a:spLocks noChangeArrowheads="1"/>
          </p:cNvSpPr>
          <p:nvPr/>
        </p:nvSpPr>
        <p:spPr bwMode="auto">
          <a:xfrm>
            <a:off x="668338" y="4876577"/>
            <a:ext cx="17283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½ </a:t>
            </a: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baseline="-25000">
                <a:latin typeface="Arial Narrow" panose="020B0606020202030204" pitchFamily="34" charset="0"/>
              </a:rPr>
              <a:t>M</a:t>
            </a:r>
            <a:r>
              <a:rPr lang="fr-FR" altLang="fr-FR" sz="3600" baseline="-25000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= ½ [S]</a:t>
            </a:r>
          </a:p>
        </p:txBody>
      </p:sp>
      <p:sp>
        <p:nvSpPr>
          <p:cNvPr id="366619" name="Text Box 27"/>
          <p:cNvSpPr txBox="1">
            <a:spLocks noChangeArrowheads="1"/>
          </p:cNvSpPr>
          <p:nvPr/>
        </p:nvSpPr>
        <p:spPr bwMode="auto">
          <a:xfrm>
            <a:off x="5519248" y="4098702"/>
            <a:ext cx="1545616" cy="646331"/>
          </a:xfrm>
          <a:prstGeom prst="rect">
            <a:avLst/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fr-FR" altLang="fr-FR" sz="3600" baseline="-2500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fr-FR" altLang="fr-FR" sz="3600">
                <a:solidFill>
                  <a:schemeClr val="bg1"/>
                </a:solidFill>
                <a:latin typeface="Arial Narrow" panose="020B0606020202030204" pitchFamily="34" charset="0"/>
              </a:rPr>
              <a:t> = [S]</a:t>
            </a:r>
          </a:p>
        </p:txBody>
      </p:sp>
      <p:sp>
        <p:nvSpPr>
          <p:cNvPr id="366620" name="Text Box 28"/>
          <p:cNvSpPr txBox="1">
            <a:spLocks noChangeArrowheads="1"/>
          </p:cNvSpPr>
          <p:nvPr/>
        </p:nvSpPr>
        <p:spPr bwMode="auto">
          <a:xfrm>
            <a:off x="307975" y="5877272"/>
            <a:ext cx="8388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K</a:t>
            </a:r>
            <a:r>
              <a:rPr lang="fr-FR" altLang="fr-FR" sz="2400" baseline="-25000">
                <a:latin typeface="Arial Narrow" panose="020B0606020202030204" pitchFamily="34" charset="0"/>
              </a:rPr>
              <a:t>M</a:t>
            </a:r>
            <a:r>
              <a:rPr lang="fr-FR" altLang="fr-FR" sz="1800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est inversement proportionnelle à l’affinité de l’enzyme. Plus l’affinité est élevée, et moins il faudra de substrat pour que l’enzyme fonctionne.</a:t>
            </a:r>
            <a:endParaRPr lang="fr-FR" altLang="fr-FR">
              <a:latin typeface="Arial Narrow" panose="020B0606020202030204" pitchFamily="34" charset="0"/>
            </a:endParaRPr>
          </a:p>
        </p:txBody>
      </p:sp>
      <p:sp>
        <p:nvSpPr>
          <p:cNvPr id="366621" name="Oval 29"/>
          <p:cNvSpPr>
            <a:spLocks noChangeArrowheads="1"/>
          </p:cNvSpPr>
          <p:nvPr/>
        </p:nvSpPr>
        <p:spPr bwMode="auto">
          <a:xfrm>
            <a:off x="57150" y="6059387"/>
            <a:ext cx="133350" cy="133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366628" name="Rectangle 36"/>
          <p:cNvSpPr>
            <a:spLocks noChangeArrowheads="1"/>
          </p:cNvSpPr>
          <p:nvPr/>
        </p:nvSpPr>
        <p:spPr bwMode="auto">
          <a:xfrm>
            <a:off x="4192588" y="4889277"/>
            <a:ext cx="41989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Arial Narrow" panose="020B0606020202030204" pitchFamily="34" charset="0"/>
              </a:rPr>
              <a:t>K</a:t>
            </a:r>
            <a:r>
              <a:rPr lang="fr-FR" altLang="fr-FR" sz="1800" i="1" baseline="-25000">
                <a:latin typeface="Arial Narrow" panose="020B0606020202030204" pitchFamily="34" charset="0"/>
              </a:rPr>
              <a:t>M</a:t>
            </a:r>
            <a:r>
              <a:rPr lang="fr-FR" altLang="fr-FR" sz="1800" i="1">
                <a:latin typeface="Arial Narrow" panose="020B0606020202030204" pitchFamily="34" charset="0"/>
              </a:rPr>
              <a:t> est la concentration en substrat pour laquelle l’enzyme fonctionne à la moitié de sa vitesse maximale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44" name="Forme libre 43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  <p:bldP spid="366595" grpId="0" animBg="1"/>
      <p:bldP spid="366603" grpId="0" animBg="1"/>
      <p:bldP spid="366616" grpId="0"/>
      <p:bldP spid="366617" grpId="0"/>
      <p:bldP spid="366618" grpId="0"/>
      <p:bldP spid="366619" grpId="0" animBg="1"/>
      <p:bldP spid="366620" grpId="0"/>
      <p:bldP spid="366621" grpId="0" animBg="1"/>
      <p:bldP spid="3666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702" name="Group 14"/>
          <p:cNvGrpSpPr>
            <a:grpSpLocks/>
          </p:cNvGrpSpPr>
          <p:nvPr/>
        </p:nvGrpSpPr>
        <p:grpSpPr bwMode="auto">
          <a:xfrm>
            <a:off x="3379788" y="1651620"/>
            <a:ext cx="2579688" cy="939799"/>
            <a:chOff x="2129" y="487"/>
            <a:chExt cx="1625" cy="592"/>
          </a:xfrm>
        </p:grpSpPr>
        <p:sp>
          <p:nvSpPr>
            <p:cNvPr id="94220" name="Text Box 3"/>
            <p:cNvSpPr txBox="1">
              <a:spLocks noChangeArrowheads="1"/>
            </p:cNvSpPr>
            <p:nvPr/>
          </p:nvSpPr>
          <p:spPr bwMode="auto">
            <a:xfrm>
              <a:off x="2129" y="635"/>
              <a:ext cx="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4221" name="Line 4"/>
            <p:cNvSpPr>
              <a:spLocks noChangeShapeType="1"/>
            </p:cNvSpPr>
            <p:nvPr/>
          </p:nvSpPr>
          <p:spPr bwMode="auto">
            <a:xfrm>
              <a:off x="2906" y="788"/>
              <a:ext cx="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4222" name="Rectangle 5"/>
            <p:cNvSpPr>
              <a:spLocks noChangeArrowheads="1"/>
            </p:cNvSpPr>
            <p:nvPr/>
          </p:nvSpPr>
          <p:spPr bwMode="auto">
            <a:xfrm>
              <a:off x="3149" y="487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4223" name="Rectangle 6"/>
            <p:cNvSpPr>
              <a:spLocks noChangeArrowheads="1"/>
            </p:cNvSpPr>
            <p:nvPr/>
          </p:nvSpPr>
          <p:spPr bwMode="auto">
            <a:xfrm>
              <a:off x="3443" y="781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4224" name="Rectangle 7"/>
            <p:cNvSpPr>
              <a:spLocks noChangeArrowheads="1"/>
            </p:cNvSpPr>
            <p:nvPr/>
          </p:nvSpPr>
          <p:spPr bwMode="auto">
            <a:xfrm>
              <a:off x="2870" y="749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4225" name="Rectangle 8"/>
            <p:cNvSpPr>
              <a:spLocks noChangeArrowheads="1"/>
            </p:cNvSpPr>
            <p:nvPr/>
          </p:nvSpPr>
          <p:spPr bwMode="auto">
            <a:xfrm>
              <a:off x="3207" y="78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</p:grp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409575" y="2805732"/>
            <a:ext cx="8232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i="1">
                <a:latin typeface="Arial Narrow" panose="020B0606020202030204" pitchFamily="34" charset="0"/>
              </a:rPr>
              <a:t>In vivo</a:t>
            </a:r>
            <a:r>
              <a:rPr lang="fr-FR" altLang="fr-FR" sz="2000">
                <a:latin typeface="Arial Narrow" panose="020B0606020202030204" pitchFamily="34" charset="0"/>
              </a:rPr>
              <a:t>, la [S] est rarement saturante. Le rapport [S]/K</a:t>
            </a:r>
            <a:r>
              <a:rPr lang="fr-FR" altLang="fr-FR" sz="2000" baseline="-25000">
                <a:latin typeface="Arial Narrow" panose="020B0606020202030204" pitchFamily="34" charset="0"/>
              </a:rPr>
              <a:t>M</a:t>
            </a:r>
            <a:r>
              <a:rPr lang="fr-FR" altLang="fr-FR" sz="2000">
                <a:latin typeface="Arial Narrow" panose="020B0606020202030204" pitchFamily="34" charset="0"/>
              </a:rPr>
              <a:t> est compris entre 0,01 et 1 de sorte qu’au maximum la moitié des sites actifs est occupée par le substrat.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168275" y="3929682"/>
            <a:ext cx="5953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Prenons une condition où K</a:t>
            </a:r>
            <a:r>
              <a:rPr lang="fr-FR" altLang="fr-FR" sz="2800" baseline="-25000">
                <a:latin typeface="Arial Narrow" panose="020B0606020202030204" pitchFamily="34" charset="0"/>
              </a:rPr>
              <a:t>M </a:t>
            </a:r>
            <a:r>
              <a:rPr lang="fr-FR" altLang="fr-FR">
                <a:latin typeface="Arial Narrow" panose="020B0606020202030204" pitchFamily="34" charset="0"/>
              </a:rPr>
              <a:t>&gt;&gt; </a:t>
            </a:r>
            <a:r>
              <a:rPr lang="fr-FR" altLang="fr-FR" sz="2400">
                <a:latin typeface="Arial Narrow" panose="020B0606020202030204" pitchFamily="34" charset="0"/>
              </a:rPr>
              <a:t>[S] :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 autoUpdateAnimBg="0"/>
      <p:bldP spid="37069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3"/>
          <p:cNvSpPr>
            <a:spLocks noChangeArrowheads="1"/>
          </p:cNvSpPr>
          <p:nvPr/>
        </p:nvSpPr>
        <p:spPr bwMode="auto">
          <a:xfrm>
            <a:off x="1612738" y="5332437"/>
            <a:ext cx="723900" cy="12573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511263" y="5543575"/>
            <a:ext cx="1074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[S]&lt;&lt;K</a:t>
            </a:r>
            <a:r>
              <a:rPr lang="fr-FR" altLang="fr-FR" sz="2000" baseline="-25000">
                <a:latin typeface="Arial Narrow" panose="020B0606020202030204" pitchFamily="34" charset="0"/>
              </a:rPr>
              <a:t>M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2890284" y="6237312"/>
            <a:ext cx="3409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 Narrow" panose="020B0606020202030204" pitchFamily="34" charset="0"/>
              </a:rPr>
              <a:t>concentration en substrat [S]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 rot="-5410486">
            <a:off x="-364838" y="4277544"/>
            <a:ext cx="335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Vitesse initiale  (v</a:t>
            </a:r>
            <a:r>
              <a:rPr lang="fr-FR" altLang="fr-FR" sz="2400" baseline="-25000">
                <a:latin typeface="Arial Narrow" panose="020B0606020202030204" pitchFamily="34" charset="0"/>
              </a:rPr>
              <a:t>i</a:t>
            </a:r>
            <a:r>
              <a:rPr lang="fr-FR" altLang="fr-FR" sz="240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5238" name="Rectangle 9"/>
          <p:cNvSpPr>
            <a:spLocks noChangeArrowheads="1"/>
          </p:cNvSpPr>
          <p:nvPr/>
        </p:nvSpPr>
        <p:spPr bwMode="auto">
          <a:xfrm>
            <a:off x="1944526" y="2697187"/>
            <a:ext cx="5668962" cy="352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95239" name="Arc 10"/>
          <p:cNvSpPr>
            <a:spLocks/>
          </p:cNvSpPr>
          <p:nvPr/>
        </p:nvSpPr>
        <p:spPr bwMode="auto">
          <a:xfrm flipH="1">
            <a:off x="1936588" y="3236937"/>
            <a:ext cx="5376863" cy="30003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95240" name="Line 12"/>
          <p:cNvSpPr>
            <a:spLocks noChangeShapeType="1"/>
          </p:cNvSpPr>
          <p:nvPr/>
        </p:nvSpPr>
        <p:spPr bwMode="auto">
          <a:xfrm>
            <a:off x="1955638" y="3122637"/>
            <a:ext cx="5562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95241" name="Text Box 13"/>
          <p:cNvSpPr txBox="1">
            <a:spLocks noChangeArrowheads="1"/>
          </p:cNvSpPr>
          <p:nvPr/>
        </p:nvSpPr>
        <p:spPr bwMode="auto">
          <a:xfrm>
            <a:off x="1336513" y="2898800"/>
            <a:ext cx="5501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 Narrow" panose="020B0606020202030204" pitchFamily="34" charset="0"/>
              </a:rPr>
              <a:t>V</a:t>
            </a:r>
            <a:r>
              <a:rPr lang="fr-FR" altLang="fr-FR" sz="1800" baseline="-25000">
                <a:latin typeface="Arial Narrow" panose="020B0606020202030204" pitchFamily="34" charset="0"/>
              </a:rPr>
              <a:t>max</a:t>
            </a:r>
          </a:p>
        </p:txBody>
      </p:sp>
      <p:sp>
        <p:nvSpPr>
          <p:cNvPr id="95242" name="Oval 14"/>
          <p:cNvSpPr>
            <a:spLocks noChangeArrowheads="1"/>
          </p:cNvSpPr>
          <p:nvPr/>
        </p:nvSpPr>
        <p:spPr bwMode="auto">
          <a:xfrm>
            <a:off x="1879438" y="615158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3" name="Oval 15"/>
          <p:cNvSpPr>
            <a:spLocks noChangeArrowheads="1"/>
          </p:cNvSpPr>
          <p:nvPr/>
        </p:nvSpPr>
        <p:spPr bwMode="auto">
          <a:xfrm>
            <a:off x="1993738" y="540863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4" name="Oval 16"/>
          <p:cNvSpPr>
            <a:spLocks noChangeArrowheads="1"/>
          </p:cNvSpPr>
          <p:nvPr/>
        </p:nvSpPr>
        <p:spPr bwMode="auto">
          <a:xfrm>
            <a:off x="2298538" y="495143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5" name="Oval 17"/>
          <p:cNvSpPr>
            <a:spLocks noChangeArrowheads="1"/>
          </p:cNvSpPr>
          <p:nvPr/>
        </p:nvSpPr>
        <p:spPr bwMode="auto">
          <a:xfrm>
            <a:off x="2622388" y="462758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6" name="Oval 18"/>
          <p:cNvSpPr>
            <a:spLocks noChangeArrowheads="1"/>
          </p:cNvSpPr>
          <p:nvPr/>
        </p:nvSpPr>
        <p:spPr bwMode="auto">
          <a:xfrm>
            <a:off x="3022438" y="428468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7" name="Oval 19"/>
          <p:cNvSpPr>
            <a:spLocks noChangeArrowheads="1"/>
          </p:cNvSpPr>
          <p:nvPr/>
        </p:nvSpPr>
        <p:spPr bwMode="auto">
          <a:xfrm>
            <a:off x="3727288" y="390368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8" name="Oval 20"/>
          <p:cNvSpPr>
            <a:spLocks noChangeArrowheads="1"/>
          </p:cNvSpPr>
          <p:nvPr/>
        </p:nvSpPr>
        <p:spPr bwMode="auto">
          <a:xfrm>
            <a:off x="4794088" y="344648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49" name="Oval 21"/>
          <p:cNvSpPr>
            <a:spLocks noChangeArrowheads="1"/>
          </p:cNvSpPr>
          <p:nvPr/>
        </p:nvSpPr>
        <p:spPr bwMode="auto">
          <a:xfrm>
            <a:off x="6089488" y="316073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50" name="Oval 22"/>
          <p:cNvSpPr>
            <a:spLocks noChangeArrowheads="1"/>
          </p:cNvSpPr>
          <p:nvPr/>
        </p:nvSpPr>
        <p:spPr bwMode="auto">
          <a:xfrm>
            <a:off x="7270588" y="316073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 Narrow" panose="020B0606020202030204" pitchFamily="34" charset="0"/>
            </a:endParaRPr>
          </a:p>
        </p:txBody>
      </p:sp>
      <p:sp>
        <p:nvSpPr>
          <p:cNvPr id="95251" name="Text Box 31"/>
          <p:cNvSpPr txBox="1">
            <a:spLocks noChangeArrowheads="1"/>
          </p:cNvSpPr>
          <p:nvPr/>
        </p:nvSpPr>
        <p:spPr bwMode="auto">
          <a:xfrm>
            <a:off x="3163021" y="1863750"/>
            <a:ext cx="1192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latin typeface="Arial Narrow" panose="020B0606020202030204" pitchFamily="34" charset="0"/>
              </a:rPr>
              <a:t>v</a:t>
            </a:r>
            <a:r>
              <a:rPr lang="fr-FR" altLang="fr-FR" sz="2400" i="1" baseline="-25000">
                <a:latin typeface="Arial Narrow" panose="020B0606020202030204" pitchFamily="34" charset="0"/>
              </a:rPr>
              <a:t>i</a:t>
            </a:r>
            <a:r>
              <a:rPr lang="fr-FR" altLang="fr-FR" sz="2400">
                <a:latin typeface="Arial Narrow" panose="020B0606020202030204" pitchFamily="34" charset="0"/>
              </a:rPr>
              <a:t> = V</a:t>
            </a:r>
            <a:r>
              <a:rPr lang="fr-FR" altLang="fr-FR" sz="2400" baseline="-25000">
                <a:latin typeface="Arial Narrow" panose="020B0606020202030204" pitchFamily="34" charset="0"/>
              </a:rPr>
              <a:t>max</a:t>
            </a:r>
            <a:r>
              <a:rPr lang="fr-FR" altLang="fr-FR" sz="24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95252" name="Line 32"/>
          <p:cNvSpPr>
            <a:spLocks noChangeShapeType="1"/>
          </p:cNvSpPr>
          <p:nvPr/>
        </p:nvSpPr>
        <p:spPr bwMode="auto">
          <a:xfrm>
            <a:off x="4359113" y="2106637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95253" name="Rectangle 33"/>
          <p:cNvSpPr>
            <a:spLocks noChangeArrowheads="1"/>
          </p:cNvSpPr>
          <p:nvPr/>
        </p:nvSpPr>
        <p:spPr bwMode="auto">
          <a:xfrm>
            <a:off x="4744876" y="162880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95254" name="Rectangle 34"/>
          <p:cNvSpPr>
            <a:spLocks noChangeArrowheads="1"/>
          </p:cNvSpPr>
          <p:nvPr/>
        </p:nvSpPr>
        <p:spPr bwMode="auto">
          <a:xfrm>
            <a:off x="5211601" y="2095525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95255" name="Rectangle 35"/>
          <p:cNvSpPr>
            <a:spLocks noChangeArrowheads="1"/>
          </p:cNvSpPr>
          <p:nvPr/>
        </p:nvSpPr>
        <p:spPr bwMode="auto">
          <a:xfrm>
            <a:off x="4301963" y="2044725"/>
            <a:ext cx="521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2400" baseline="-25000">
                <a:latin typeface="Arial Narrow" panose="020B0606020202030204" pitchFamily="34" charset="0"/>
              </a:rPr>
              <a:t>M</a:t>
            </a:r>
            <a:endParaRPr lang="fr-FR" altLang="fr-FR" sz="4400" baseline="-25000">
              <a:latin typeface="Arial Narrow" panose="020B0606020202030204" pitchFamily="34" charset="0"/>
            </a:endParaRPr>
          </a:p>
        </p:txBody>
      </p:sp>
      <p:sp>
        <p:nvSpPr>
          <p:cNvPr id="95256" name="Rectangle 36"/>
          <p:cNvSpPr>
            <a:spLocks noChangeArrowheads="1"/>
          </p:cNvSpPr>
          <p:nvPr/>
        </p:nvSpPr>
        <p:spPr bwMode="auto">
          <a:xfrm>
            <a:off x="4836951" y="2105050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2" descr="j04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6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738" name="Group 2"/>
          <p:cNvGrpSpPr>
            <a:grpSpLocks/>
          </p:cNvGrpSpPr>
          <p:nvPr/>
        </p:nvGrpSpPr>
        <p:grpSpPr bwMode="auto">
          <a:xfrm>
            <a:off x="6248402" y="3436976"/>
            <a:ext cx="1706563" cy="1136650"/>
            <a:chOff x="3936" y="1918"/>
            <a:chExt cx="1075" cy="716"/>
          </a:xfrm>
        </p:grpSpPr>
        <p:sp>
          <p:nvSpPr>
            <p:cNvPr id="96302" name="Oval 3"/>
            <p:cNvSpPr>
              <a:spLocks noChangeArrowheads="1"/>
            </p:cNvSpPr>
            <p:nvPr/>
          </p:nvSpPr>
          <p:spPr bwMode="auto">
            <a:xfrm>
              <a:off x="3936" y="2217"/>
              <a:ext cx="564" cy="4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96303" name="Text Box 4"/>
            <p:cNvSpPr txBox="1">
              <a:spLocks noChangeArrowheads="1"/>
            </p:cNvSpPr>
            <p:nvPr/>
          </p:nvSpPr>
          <p:spPr bwMode="auto">
            <a:xfrm>
              <a:off x="4403" y="1918"/>
              <a:ext cx="608" cy="2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k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2</a:t>
              </a:r>
              <a:r>
                <a:rPr lang="fr-FR" altLang="fr-FR" sz="2400">
                  <a:latin typeface="Arial Narrow" panose="020B0606020202030204" pitchFamily="34" charset="0"/>
                </a:rPr>
                <a:t> = k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cat</a:t>
              </a:r>
            </a:p>
          </p:txBody>
        </p:sp>
      </p:grpSp>
      <p:grpSp>
        <p:nvGrpSpPr>
          <p:cNvPr id="372794" name="Group 58"/>
          <p:cNvGrpSpPr>
            <a:grpSpLocks/>
          </p:cNvGrpSpPr>
          <p:nvPr/>
        </p:nvGrpSpPr>
        <p:grpSpPr bwMode="auto">
          <a:xfrm>
            <a:off x="5576888" y="4000537"/>
            <a:ext cx="2520950" cy="936624"/>
            <a:chOff x="3513" y="2273"/>
            <a:chExt cx="1588" cy="590"/>
          </a:xfrm>
        </p:grpSpPr>
        <p:sp>
          <p:nvSpPr>
            <p:cNvPr id="96297" name="Text Box 17"/>
            <p:cNvSpPr txBox="1">
              <a:spLocks noChangeArrowheads="1"/>
            </p:cNvSpPr>
            <p:nvPr/>
          </p:nvSpPr>
          <p:spPr bwMode="auto">
            <a:xfrm>
              <a:off x="4059" y="2273"/>
              <a:ext cx="3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 err="1">
                  <a:latin typeface="Arial Narrow" panose="020B0606020202030204" pitchFamily="34" charset="0"/>
                </a:rPr>
                <a:t>k</a:t>
              </a:r>
              <a:r>
                <a:rPr lang="fr-FR" altLang="fr-FR" sz="2000" baseline="-25000" dirty="0" err="1">
                  <a:latin typeface="Arial Narrow" panose="020B0606020202030204" pitchFamily="34" charset="0"/>
                </a:rPr>
                <a:t>cat</a:t>
              </a:r>
              <a:endParaRPr lang="fr-FR" altLang="fr-FR" sz="2400" baseline="-25000" dirty="0">
                <a:latin typeface="Arial Narrow" panose="020B0606020202030204" pitchFamily="34" charset="0"/>
              </a:endParaRPr>
            </a:p>
          </p:txBody>
        </p:sp>
        <p:sp>
          <p:nvSpPr>
            <p:cNvPr id="96298" name="Line 18"/>
            <p:cNvSpPr>
              <a:spLocks noChangeShapeType="1"/>
            </p:cNvSpPr>
            <p:nvPr/>
          </p:nvSpPr>
          <p:spPr bwMode="auto">
            <a:xfrm>
              <a:off x="3972" y="2548"/>
              <a:ext cx="4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6299" name="Rectangle 19"/>
            <p:cNvSpPr>
              <a:spLocks noChangeArrowheads="1"/>
            </p:cNvSpPr>
            <p:nvPr/>
          </p:nvSpPr>
          <p:spPr bwMode="auto">
            <a:xfrm>
              <a:off x="4060" y="2533"/>
              <a:ext cx="31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000" baseline="-25000">
                  <a:latin typeface="Arial Narrow" panose="020B0606020202030204" pitchFamily="34" charset="0"/>
                </a:rPr>
                <a:t>M</a:t>
              </a:r>
              <a:endParaRPr lang="fr-FR" altLang="fr-FR" sz="40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6300" name="Rectangle 20"/>
            <p:cNvSpPr>
              <a:spLocks noChangeArrowheads="1"/>
            </p:cNvSpPr>
            <p:nvPr/>
          </p:nvSpPr>
          <p:spPr bwMode="auto">
            <a:xfrm>
              <a:off x="4488" y="2390"/>
              <a:ext cx="6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[E]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T</a:t>
              </a:r>
              <a:r>
                <a:rPr lang="fr-FR" altLang="fr-FR" sz="2400">
                  <a:latin typeface="Arial Narrow" panose="020B0606020202030204" pitchFamily="34" charset="0"/>
                </a:rPr>
                <a:t> [S]</a:t>
              </a:r>
            </a:p>
          </p:txBody>
        </p:sp>
        <p:sp>
          <p:nvSpPr>
            <p:cNvPr id="96301" name="Rectangle 21"/>
            <p:cNvSpPr>
              <a:spLocks noChangeArrowheads="1"/>
            </p:cNvSpPr>
            <p:nvPr/>
          </p:nvSpPr>
          <p:spPr bwMode="auto">
            <a:xfrm>
              <a:off x="3513" y="2390"/>
              <a:ext cx="3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</a:t>
              </a:r>
            </a:p>
          </p:txBody>
        </p:sp>
      </p:grpSp>
      <p:sp>
        <p:nvSpPr>
          <p:cNvPr id="372765" name="Rectangle 29"/>
          <p:cNvSpPr>
            <a:spLocks noChangeArrowheads="1"/>
          </p:cNvSpPr>
          <p:nvPr/>
        </p:nvSpPr>
        <p:spPr bwMode="auto">
          <a:xfrm>
            <a:off x="3992563" y="4284701"/>
            <a:ext cx="862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devient</a:t>
            </a:r>
          </a:p>
        </p:txBody>
      </p:sp>
      <p:sp>
        <p:nvSpPr>
          <p:cNvPr id="372766" name="Text Box 30"/>
          <p:cNvSpPr txBox="1">
            <a:spLocks noChangeArrowheads="1"/>
          </p:cNvSpPr>
          <p:nvPr/>
        </p:nvSpPr>
        <p:spPr bwMode="auto">
          <a:xfrm>
            <a:off x="168275" y="5045114"/>
            <a:ext cx="3223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Dans ces conditions [E]</a:t>
            </a:r>
            <a:r>
              <a:rPr lang="fr-FR" altLang="fr-FR" sz="2000" baseline="-25000">
                <a:latin typeface="Arial Narrow" panose="020B0606020202030204" pitchFamily="34" charset="0"/>
              </a:rPr>
              <a:t>T </a:t>
            </a:r>
            <a:r>
              <a:rPr lang="fr-FR" altLang="fr-FR" sz="2000">
                <a:latin typeface="Arial Narrow" panose="020B0606020202030204" pitchFamily="34" charset="0"/>
                <a:sym typeface="Symbol" pitchFamily="18" charset="2"/>
              </a:rPr>
              <a:t> </a:t>
            </a:r>
            <a:r>
              <a:rPr lang="fr-FR" altLang="fr-FR" sz="2000">
                <a:latin typeface="Arial Narrow" panose="020B0606020202030204" pitchFamily="34" charset="0"/>
              </a:rPr>
              <a:t>[E]</a:t>
            </a:r>
            <a:r>
              <a:rPr lang="fr-FR" altLang="fr-FR" sz="2000" baseline="-25000">
                <a:latin typeface="Arial Narrow" panose="020B0606020202030204" pitchFamily="34" charset="0"/>
              </a:rPr>
              <a:t>libre</a:t>
            </a:r>
          </a:p>
        </p:txBody>
      </p:sp>
      <p:grpSp>
        <p:nvGrpSpPr>
          <p:cNvPr id="372798" name="Group 62"/>
          <p:cNvGrpSpPr>
            <a:grpSpLocks/>
          </p:cNvGrpSpPr>
          <p:nvPr/>
        </p:nvGrpSpPr>
        <p:grpSpPr bwMode="auto">
          <a:xfrm>
            <a:off x="3503614" y="5137153"/>
            <a:ext cx="2422525" cy="936626"/>
            <a:chOff x="2207" y="3236"/>
            <a:chExt cx="1526" cy="590"/>
          </a:xfrm>
        </p:grpSpPr>
        <p:grpSp>
          <p:nvGrpSpPr>
            <p:cNvPr id="96291" name="Group 60"/>
            <p:cNvGrpSpPr>
              <a:grpSpLocks/>
            </p:cNvGrpSpPr>
            <p:nvPr/>
          </p:nvGrpSpPr>
          <p:grpSpPr bwMode="auto">
            <a:xfrm>
              <a:off x="2705" y="3236"/>
              <a:ext cx="461" cy="590"/>
              <a:chOff x="2705" y="3236"/>
              <a:chExt cx="461" cy="590"/>
            </a:xfrm>
          </p:grpSpPr>
          <p:sp>
            <p:nvSpPr>
              <p:cNvPr id="96294" name="Text Box 32"/>
              <p:cNvSpPr txBox="1">
                <a:spLocks noChangeArrowheads="1"/>
              </p:cNvSpPr>
              <p:nvPr/>
            </p:nvSpPr>
            <p:spPr bwMode="auto">
              <a:xfrm>
                <a:off x="2748" y="3236"/>
                <a:ext cx="31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400">
                    <a:latin typeface="Arial Narrow" panose="020B0606020202030204" pitchFamily="34" charset="0"/>
                  </a:rPr>
                  <a:t>k</a:t>
                </a:r>
                <a:r>
                  <a:rPr lang="fr-FR" altLang="fr-FR" sz="2000" baseline="-25000">
                    <a:latin typeface="Arial Narrow" panose="020B0606020202030204" pitchFamily="34" charset="0"/>
                  </a:rPr>
                  <a:t>cat</a:t>
                </a:r>
                <a:endParaRPr lang="fr-FR" altLang="fr-FR" sz="2400" baseline="-25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96295" name="Line 33"/>
              <p:cNvSpPr>
                <a:spLocks noChangeShapeType="1"/>
              </p:cNvSpPr>
              <p:nvPr/>
            </p:nvSpPr>
            <p:spPr bwMode="auto">
              <a:xfrm>
                <a:off x="2705" y="3511"/>
                <a:ext cx="4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96296" name="Rectangle 34"/>
              <p:cNvSpPr>
                <a:spLocks noChangeArrowheads="1"/>
              </p:cNvSpPr>
              <p:nvPr/>
            </p:nvSpPr>
            <p:spPr bwMode="auto">
              <a:xfrm>
                <a:off x="2753" y="3496"/>
                <a:ext cx="31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800">
                    <a:latin typeface="Arial Narrow" panose="020B0606020202030204" pitchFamily="34" charset="0"/>
                  </a:rPr>
                  <a:t>K</a:t>
                </a:r>
                <a:r>
                  <a:rPr lang="fr-FR" altLang="fr-FR" sz="2000" baseline="-25000">
                    <a:latin typeface="Arial Narrow" panose="020B0606020202030204" pitchFamily="34" charset="0"/>
                  </a:rPr>
                  <a:t>M</a:t>
                </a:r>
                <a:endParaRPr lang="fr-FR" altLang="fr-FR" sz="4000" baseline="-250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6292" name="Rectangle 35"/>
            <p:cNvSpPr>
              <a:spLocks noChangeArrowheads="1"/>
            </p:cNvSpPr>
            <p:nvPr/>
          </p:nvSpPr>
          <p:spPr bwMode="auto">
            <a:xfrm>
              <a:off x="3182" y="3353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[E] [S]</a:t>
              </a:r>
            </a:p>
          </p:txBody>
        </p:sp>
        <p:sp>
          <p:nvSpPr>
            <p:cNvPr id="96293" name="Rectangle 36"/>
            <p:cNvSpPr>
              <a:spLocks noChangeArrowheads="1"/>
            </p:cNvSpPr>
            <p:nvPr/>
          </p:nvSpPr>
          <p:spPr bwMode="auto">
            <a:xfrm>
              <a:off x="2207" y="3353"/>
              <a:ext cx="3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</a:t>
              </a:r>
            </a:p>
          </p:txBody>
        </p:sp>
      </p:grpSp>
      <p:grpSp>
        <p:nvGrpSpPr>
          <p:cNvPr id="372795" name="Group 59"/>
          <p:cNvGrpSpPr>
            <a:grpSpLocks/>
          </p:cNvGrpSpPr>
          <p:nvPr/>
        </p:nvGrpSpPr>
        <p:grpSpPr bwMode="auto">
          <a:xfrm>
            <a:off x="460375" y="5918203"/>
            <a:ext cx="731838" cy="936626"/>
            <a:chOff x="290" y="3728"/>
            <a:chExt cx="461" cy="590"/>
          </a:xfrm>
        </p:grpSpPr>
        <p:sp>
          <p:nvSpPr>
            <p:cNvPr id="96288" name="Text Box 38"/>
            <p:cNvSpPr txBox="1">
              <a:spLocks noChangeArrowheads="1"/>
            </p:cNvSpPr>
            <p:nvPr/>
          </p:nvSpPr>
          <p:spPr bwMode="auto">
            <a:xfrm>
              <a:off x="333" y="3728"/>
              <a:ext cx="3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k</a:t>
              </a:r>
              <a:r>
                <a:rPr lang="fr-FR" altLang="fr-FR" sz="2000" baseline="-25000">
                  <a:latin typeface="Arial Narrow" panose="020B0606020202030204" pitchFamily="34" charset="0"/>
                </a:rPr>
                <a:t>cat</a:t>
              </a:r>
              <a:endParaRPr lang="fr-FR" altLang="fr-FR" sz="2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6289" name="Line 39"/>
            <p:cNvSpPr>
              <a:spLocks noChangeShapeType="1"/>
            </p:cNvSpPr>
            <p:nvPr/>
          </p:nvSpPr>
          <p:spPr bwMode="auto">
            <a:xfrm>
              <a:off x="290" y="4003"/>
              <a:ext cx="4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6290" name="Rectangle 40"/>
            <p:cNvSpPr>
              <a:spLocks noChangeArrowheads="1"/>
            </p:cNvSpPr>
            <p:nvPr/>
          </p:nvSpPr>
          <p:spPr bwMode="auto">
            <a:xfrm>
              <a:off x="328" y="3988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</p:grpSp>
      <p:sp>
        <p:nvSpPr>
          <p:cNvPr id="372777" name="Text Box 41"/>
          <p:cNvSpPr txBox="1">
            <a:spLocks noChangeArrowheads="1"/>
          </p:cNvSpPr>
          <p:nvPr/>
        </p:nvSpPr>
        <p:spPr bwMode="auto">
          <a:xfrm>
            <a:off x="1295400" y="6142038"/>
            <a:ext cx="4799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est une constante de vitesse apparente d’ordre 2.</a:t>
            </a:r>
          </a:p>
        </p:txBody>
      </p:sp>
      <p:sp>
        <p:nvSpPr>
          <p:cNvPr id="96266" name="Text Box 50"/>
          <p:cNvSpPr txBox="1">
            <a:spLocks noChangeArrowheads="1"/>
          </p:cNvSpPr>
          <p:nvPr/>
        </p:nvSpPr>
        <p:spPr bwMode="auto">
          <a:xfrm>
            <a:off x="409575" y="2609209"/>
            <a:ext cx="8232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i="1">
                <a:latin typeface="Arial Narrow" panose="020B0606020202030204" pitchFamily="34" charset="0"/>
              </a:rPr>
              <a:t>In vivo</a:t>
            </a:r>
            <a:r>
              <a:rPr lang="fr-FR" altLang="fr-FR" sz="2000">
                <a:latin typeface="Arial Narrow" panose="020B0606020202030204" pitchFamily="34" charset="0"/>
              </a:rPr>
              <a:t>, la [S] est rarement saturante. Le rapport [S]/K</a:t>
            </a:r>
            <a:r>
              <a:rPr lang="fr-FR" altLang="fr-FR" sz="2000" baseline="-25000">
                <a:latin typeface="Arial Narrow" panose="020B0606020202030204" pitchFamily="34" charset="0"/>
              </a:rPr>
              <a:t>M</a:t>
            </a:r>
            <a:r>
              <a:rPr lang="fr-FR" altLang="fr-FR" sz="2000">
                <a:latin typeface="Arial Narrow" panose="020B0606020202030204" pitchFamily="34" charset="0"/>
              </a:rPr>
              <a:t> est compris entre 0,01 et 1 de sorte qu’au maximum la moitié des sites actifs est occupée par le substrat.</a:t>
            </a:r>
          </a:p>
        </p:txBody>
      </p:sp>
      <p:sp>
        <p:nvSpPr>
          <p:cNvPr id="96267" name="Text Box 51"/>
          <p:cNvSpPr txBox="1">
            <a:spLocks noChangeArrowheads="1"/>
          </p:cNvSpPr>
          <p:nvPr/>
        </p:nvSpPr>
        <p:spPr bwMode="auto">
          <a:xfrm>
            <a:off x="168275" y="3443326"/>
            <a:ext cx="5953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 Narrow" panose="020B0606020202030204" pitchFamily="34" charset="0"/>
              </a:rPr>
              <a:t>Prenons une condition où K</a:t>
            </a:r>
            <a:r>
              <a:rPr lang="fr-FR" altLang="fr-FR" sz="2800" baseline="-25000" dirty="0">
                <a:latin typeface="Arial Narrow" panose="020B0606020202030204" pitchFamily="34" charset="0"/>
              </a:rPr>
              <a:t>M </a:t>
            </a:r>
            <a:r>
              <a:rPr lang="fr-FR" altLang="fr-FR" dirty="0">
                <a:latin typeface="Arial Narrow" panose="020B0606020202030204" pitchFamily="34" charset="0"/>
              </a:rPr>
              <a:t>&gt;&gt; </a:t>
            </a:r>
            <a:r>
              <a:rPr lang="fr-FR" altLang="fr-FR" sz="2400" dirty="0">
                <a:latin typeface="Arial Narrow" panose="020B0606020202030204" pitchFamily="34" charset="0"/>
              </a:rPr>
              <a:t>[S] :</a:t>
            </a:r>
          </a:p>
        </p:txBody>
      </p:sp>
      <p:grpSp>
        <p:nvGrpSpPr>
          <p:cNvPr id="372799" name="Group 63"/>
          <p:cNvGrpSpPr>
            <a:grpSpLocks/>
          </p:cNvGrpSpPr>
          <p:nvPr/>
        </p:nvGrpSpPr>
        <p:grpSpPr bwMode="auto">
          <a:xfrm>
            <a:off x="508000" y="4022762"/>
            <a:ext cx="2797175" cy="939799"/>
            <a:chOff x="320" y="2287"/>
            <a:chExt cx="1762" cy="592"/>
          </a:xfrm>
        </p:grpSpPr>
        <p:sp>
          <p:nvSpPr>
            <p:cNvPr id="96276" name="Text Box 52"/>
            <p:cNvSpPr txBox="1">
              <a:spLocks noChangeArrowheads="1"/>
            </p:cNvSpPr>
            <p:nvPr/>
          </p:nvSpPr>
          <p:spPr bwMode="auto">
            <a:xfrm>
              <a:off x="320" y="2435"/>
              <a:ext cx="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6277" name="Line 53"/>
            <p:cNvSpPr>
              <a:spLocks noChangeShapeType="1"/>
            </p:cNvSpPr>
            <p:nvPr/>
          </p:nvSpPr>
          <p:spPr bwMode="auto">
            <a:xfrm>
              <a:off x="1234" y="2588"/>
              <a:ext cx="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6278" name="Rectangle 54"/>
            <p:cNvSpPr>
              <a:spLocks noChangeArrowheads="1"/>
            </p:cNvSpPr>
            <p:nvPr/>
          </p:nvSpPr>
          <p:spPr bwMode="auto">
            <a:xfrm>
              <a:off x="1477" y="2287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6279" name="Rectangle 55"/>
            <p:cNvSpPr>
              <a:spLocks noChangeArrowheads="1"/>
            </p:cNvSpPr>
            <p:nvPr/>
          </p:nvSpPr>
          <p:spPr bwMode="auto">
            <a:xfrm>
              <a:off x="1771" y="2581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6280" name="Rectangle 56"/>
            <p:cNvSpPr>
              <a:spLocks noChangeArrowheads="1"/>
            </p:cNvSpPr>
            <p:nvPr/>
          </p:nvSpPr>
          <p:spPr bwMode="auto">
            <a:xfrm>
              <a:off x="1198" y="2549"/>
              <a:ext cx="31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000" baseline="-25000">
                  <a:latin typeface="Arial Narrow" panose="020B0606020202030204" pitchFamily="34" charset="0"/>
                </a:rPr>
                <a:t>M</a:t>
              </a:r>
              <a:endParaRPr lang="fr-FR" altLang="fr-FR" sz="40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6281" name="Rectangle 57"/>
            <p:cNvSpPr>
              <a:spLocks noChangeArrowheads="1"/>
            </p:cNvSpPr>
            <p:nvPr/>
          </p:nvSpPr>
          <p:spPr bwMode="auto">
            <a:xfrm>
              <a:off x="1535" y="258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</p:grp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52" name="Forme libre 51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isocèle 5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163021" y="1863750"/>
            <a:ext cx="1192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latin typeface="Arial Narrow" panose="020B0606020202030204" pitchFamily="34" charset="0"/>
              </a:rPr>
              <a:t>v</a:t>
            </a:r>
            <a:r>
              <a:rPr lang="fr-FR" altLang="fr-FR" sz="2400" i="1" baseline="-25000">
                <a:latin typeface="Arial Narrow" panose="020B0606020202030204" pitchFamily="34" charset="0"/>
              </a:rPr>
              <a:t>i</a:t>
            </a:r>
            <a:r>
              <a:rPr lang="fr-FR" altLang="fr-FR" sz="2400">
                <a:latin typeface="Arial Narrow" panose="020B0606020202030204" pitchFamily="34" charset="0"/>
              </a:rPr>
              <a:t> = V</a:t>
            </a:r>
            <a:r>
              <a:rPr lang="fr-FR" altLang="fr-FR" sz="2400" baseline="-25000">
                <a:latin typeface="Arial Narrow" panose="020B0606020202030204" pitchFamily="34" charset="0"/>
              </a:rPr>
              <a:t>max</a:t>
            </a:r>
            <a:r>
              <a:rPr lang="fr-FR" altLang="fr-FR" sz="24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4359113" y="2106637"/>
            <a:ext cx="131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4744876" y="162880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5211601" y="2095525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4301963" y="2044725"/>
            <a:ext cx="521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2400" baseline="-25000">
                <a:latin typeface="Arial Narrow" panose="020B0606020202030204" pitchFamily="34" charset="0"/>
              </a:rPr>
              <a:t>M</a:t>
            </a:r>
            <a:endParaRPr lang="fr-FR" altLang="fr-FR" sz="4400" baseline="-25000">
              <a:latin typeface="Arial Narrow" panose="020B0606020202030204" pitchFamily="34" charset="0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4836951" y="2105050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462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5" grpId="0"/>
      <p:bldP spid="372766" grpId="0"/>
      <p:bldP spid="3727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422275" y="2152978"/>
            <a:ext cx="8304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k</a:t>
            </a:r>
            <a:r>
              <a:rPr lang="fr-FR" altLang="fr-FR" sz="2000" baseline="-25000">
                <a:latin typeface="Arial Narrow" panose="020B0606020202030204" pitchFamily="34" charset="0"/>
              </a:rPr>
              <a:t>cat</a:t>
            </a:r>
            <a:r>
              <a:rPr lang="fr-FR" altLang="fr-FR" sz="2400">
                <a:latin typeface="Arial Narrow" panose="020B0606020202030204" pitchFamily="34" charset="0"/>
              </a:rPr>
              <a:t>/</a:t>
            </a: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2800" baseline="-25000">
                <a:latin typeface="Arial Narrow" panose="020B0606020202030204" pitchFamily="34" charset="0"/>
              </a:rPr>
              <a:t>M</a:t>
            </a:r>
            <a:r>
              <a:rPr lang="fr-FR" altLang="fr-FR" sz="2400">
                <a:latin typeface="Arial Narrow" panose="020B0606020202030204" pitchFamily="34" charset="0"/>
              </a:rPr>
              <a:t> est l’efficacité catalytique de l’enzyme. On l'appelle également </a:t>
            </a:r>
            <a:r>
              <a:rPr lang="fr-FR" altLang="fr-FR" sz="2400">
                <a:solidFill>
                  <a:srgbClr val="FF3300"/>
                </a:solidFill>
                <a:latin typeface="Arial Narrow" panose="020B0606020202030204" pitchFamily="34" charset="0"/>
              </a:rPr>
              <a:t>k</a:t>
            </a:r>
            <a:r>
              <a:rPr lang="fr-FR" altLang="fr-FR" sz="2400" baseline="-25000">
                <a:solidFill>
                  <a:srgbClr val="FF3300"/>
                </a:solidFill>
                <a:latin typeface="Arial Narrow" panose="020B0606020202030204" pitchFamily="34" charset="0"/>
              </a:rPr>
              <a:t>A</a:t>
            </a:r>
            <a:r>
              <a:rPr lang="fr-FR" altLang="fr-FR" sz="2400">
                <a:latin typeface="Arial Narrow" panose="020B0606020202030204" pitchFamily="34" charset="0"/>
              </a:rPr>
              <a:t>.</a:t>
            </a:r>
            <a:endParaRPr lang="fr-FR" altLang="fr-FR" sz="2400" baseline="-25000">
              <a:latin typeface="Arial Narrow" panose="020B0606020202030204" pitchFamily="34" charset="0"/>
            </a:endParaRP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422275" y="3354715"/>
            <a:ext cx="82883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 Narrow" panose="020B0606020202030204" pitchFamily="34" charset="0"/>
              </a:rPr>
              <a:t>Lorsqu’un enzyme peut utiliser plusieurs substrats, k</a:t>
            </a:r>
            <a:r>
              <a:rPr lang="fr-FR" altLang="fr-FR" sz="2000" baseline="-25000">
                <a:latin typeface="Arial Narrow" panose="020B0606020202030204" pitchFamily="34" charset="0"/>
              </a:rPr>
              <a:t>cat</a:t>
            </a:r>
            <a:r>
              <a:rPr lang="fr-FR" altLang="fr-FR" sz="2400">
                <a:latin typeface="Arial Narrow" panose="020B0606020202030204" pitchFamily="34" charset="0"/>
              </a:rPr>
              <a:t>/</a:t>
            </a: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2800" baseline="-25000">
                <a:latin typeface="Arial Narrow" panose="020B0606020202030204" pitchFamily="34" charset="0"/>
              </a:rPr>
              <a:t>M</a:t>
            </a:r>
            <a:r>
              <a:rPr lang="fr-FR" altLang="fr-FR" sz="2400">
                <a:latin typeface="Arial Narrow" panose="020B0606020202030204" pitchFamily="34" charset="0"/>
              </a:rPr>
              <a:t> permet d’estimer quel sera le substrat le plus utilisé par la protéine. 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422275" y="4923165"/>
            <a:ext cx="8350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6600"/>
                </a:solidFill>
                <a:latin typeface="Arial Narrow" panose="020B0606020202030204" pitchFamily="34" charset="0"/>
              </a:rPr>
              <a:t>Plus le substrat est « bon » et plus le rapport k</a:t>
            </a:r>
            <a:r>
              <a:rPr lang="fr-FR" altLang="fr-FR" sz="2000" baseline="-25000">
                <a:solidFill>
                  <a:srgbClr val="FF6600"/>
                </a:solidFill>
                <a:latin typeface="Arial Narrow" panose="020B0606020202030204" pitchFamily="34" charset="0"/>
              </a:rPr>
              <a:t>cat</a:t>
            </a:r>
            <a:r>
              <a:rPr lang="fr-FR" altLang="fr-FR" sz="2400">
                <a:solidFill>
                  <a:srgbClr val="FF6600"/>
                </a:solidFill>
                <a:latin typeface="Arial Narrow" panose="020B0606020202030204" pitchFamily="34" charset="0"/>
              </a:rPr>
              <a:t>/</a:t>
            </a:r>
            <a:r>
              <a:rPr lang="fr-FR" altLang="fr-FR" sz="2800">
                <a:solidFill>
                  <a:srgbClr val="FF6600"/>
                </a:solidFill>
                <a:latin typeface="Arial Narrow" panose="020B0606020202030204" pitchFamily="34" charset="0"/>
              </a:rPr>
              <a:t>K</a:t>
            </a:r>
            <a:r>
              <a:rPr lang="fr-FR" altLang="fr-FR" sz="2800" baseline="-25000">
                <a:solidFill>
                  <a:srgbClr val="FF6600"/>
                </a:solidFill>
                <a:latin typeface="Arial Narrow" panose="020B0606020202030204" pitchFamily="34" charset="0"/>
              </a:rPr>
              <a:t>M</a:t>
            </a:r>
            <a:r>
              <a:rPr lang="fr-FR" altLang="fr-FR" sz="2400">
                <a:solidFill>
                  <a:srgbClr val="FF6600"/>
                </a:solidFill>
                <a:latin typeface="Arial Narrow" panose="020B0606020202030204" pitchFamily="34" charset="0"/>
              </a:rPr>
              <a:t> est élevé (forte activité catalytique donc forte k</a:t>
            </a:r>
            <a:r>
              <a:rPr lang="fr-FR" altLang="fr-FR" sz="2000" baseline="-25000">
                <a:solidFill>
                  <a:srgbClr val="FF6600"/>
                </a:solidFill>
                <a:latin typeface="Arial Narrow" panose="020B0606020202030204" pitchFamily="34" charset="0"/>
              </a:rPr>
              <a:t>cat</a:t>
            </a:r>
            <a:r>
              <a:rPr lang="fr-FR" altLang="fr-FR" sz="2400">
                <a:solidFill>
                  <a:srgbClr val="FF6600"/>
                </a:solidFill>
                <a:latin typeface="Arial Narrow" panose="020B0606020202030204" pitchFamily="34" charset="0"/>
              </a:rPr>
              <a:t> et forte affinité donc faible </a:t>
            </a:r>
            <a:r>
              <a:rPr lang="fr-FR" altLang="fr-FR" sz="2800">
                <a:solidFill>
                  <a:srgbClr val="FF6600"/>
                </a:solidFill>
                <a:latin typeface="Arial Narrow" panose="020B0606020202030204" pitchFamily="34" charset="0"/>
              </a:rPr>
              <a:t>K</a:t>
            </a:r>
            <a:r>
              <a:rPr lang="fr-FR" altLang="fr-FR" sz="2800" baseline="-25000">
                <a:solidFill>
                  <a:srgbClr val="FF6600"/>
                </a:solidFill>
                <a:latin typeface="Arial Narrow" panose="020B0606020202030204" pitchFamily="34" charset="0"/>
              </a:rPr>
              <a:t>M</a:t>
            </a:r>
            <a:r>
              <a:rPr lang="fr-FR" altLang="fr-FR" sz="2400">
                <a:solidFill>
                  <a:srgbClr val="FF6600"/>
                </a:solidFill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/>
      <p:bldP spid="373764" grpId="0"/>
      <p:bldP spid="3737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171450" y="1718904"/>
            <a:ext cx="8324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On peut facilement déterminer </a:t>
            </a:r>
            <a:r>
              <a:rPr lang="fr-FR" altLang="fr-FR" sz="2800">
                <a:latin typeface="Arial Narrow" panose="020B0606020202030204" pitchFamily="34" charset="0"/>
              </a:rPr>
              <a:t>K</a:t>
            </a:r>
            <a:r>
              <a:rPr lang="fr-FR" altLang="fr-FR" sz="2400" baseline="-25000">
                <a:latin typeface="Arial Narrow" panose="020B0606020202030204" pitchFamily="34" charset="0"/>
              </a:rPr>
              <a:t>M</a:t>
            </a:r>
            <a:r>
              <a:rPr lang="fr-FR" altLang="fr-FR" sz="2000">
                <a:latin typeface="Arial Narrow" panose="020B0606020202030204" pitchFamily="34" charset="0"/>
              </a:rPr>
              <a:t> et V</a:t>
            </a:r>
            <a:r>
              <a:rPr lang="fr-FR" altLang="fr-FR" sz="1800" baseline="-25000">
                <a:latin typeface="Arial Narrow" panose="020B0606020202030204" pitchFamily="34" charset="0"/>
              </a:rPr>
              <a:t>max</a:t>
            </a:r>
            <a:r>
              <a:rPr lang="fr-FR" altLang="fr-FR" sz="2000">
                <a:latin typeface="Arial Narrow" panose="020B0606020202030204" pitchFamily="34" charset="0"/>
              </a:rPr>
              <a:t> si l’on a les concentrations en substrats utilisées et les vitesses enzymatiques mesurées à ces concentrations. </a:t>
            </a:r>
          </a:p>
        </p:txBody>
      </p:sp>
      <p:sp>
        <p:nvSpPr>
          <p:cNvPr id="375832" name="Text Box 24"/>
          <p:cNvSpPr txBox="1">
            <a:spLocks noChangeArrowheads="1"/>
          </p:cNvSpPr>
          <p:nvPr/>
        </p:nvSpPr>
        <p:spPr bwMode="auto">
          <a:xfrm>
            <a:off x="171450" y="3698517"/>
            <a:ext cx="3666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Il existe plusieurs façon de procéder :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171450" y="3074629"/>
            <a:ext cx="885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Pour cela il faut linéariser l’équation de </a:t>
            </a:r>
            <a:r>
              <a:rPr lang="fr-FR" altLang="fr-FR" sz="2000" i="1">
                <a:latin typeface="Arial Narrow" panose="020B0606020202030204" pitchFamily="34" charset="0"/>
              </a:rPr>
              <a:t>Michaelis-Menten</a:t>
            </a:r>
            <a:r>
              <a:rPr lang="fr-FR" altLang="fr-FR" sz="200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75848" name="Text Box 40"/>
          <p:cNvSpPr txBox="1">
            <a:spLocks noChangeArrowheads="1"/>
          </p:cNvSpPr>
          <p:nvPr/>
        </p:nvSpPr>
        <p:spPr bwMode="auto">
          <a:xfrm>
            <a:off x="2711450" y="4323992"/>
            <a:ext cx="1882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i="1">
                <a:latin typeface="Arial Narrow" panose="020B0606020202030204" pitchFamily="34" charset="0"/>
              </a:rPr>
              <a:t>Lineweaver - Burk</a:t>
            </a:r>
          </a:p>
        </p:txBody>
      </p:sp>
      <p:sp>
        <p:nvSpPr>
          <p:cNvPr id="375850" name="Text Box 42"/>
          <p:cNvSpPr txBox="1">
            <a:spLocks noChangeArrowheads="1"/>
          </p:cNvSpPr>
          <p:nvPr/>
        </p:nvSpPr>
        <p:spPr bwMode="auto">
          <a:xfrm>
            <a:off x="2711450" y="5549170"/>
            <a:ext cx="2794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i="1">
                <a:latin typeface="Arial Narrow" panose="020B0606020202030204" pitchFamily="34" charset="0"/>
              </a:rPr>
              <a:t>Eisenthal - Cornish-Bowden</a:t>
            </a:r>
          </a:p>
        </p:txBody>
      </p:sp>
      <p:sp>
        <p:nvSpPr>
          <p:cNvPr id="375852" name="Text Box 44"/>
          <p:cNvSpPr txBox="1">
            <a:spLocks noChangeArrowheads="1"/>
          </p:cNvSpPr>
          <p:nvPr/>
        </p:nvSpPr>
        <p:spPr bwMode="auto">
          <a:xfrm>
            <a:off x="2736850" y="4947879"/>
            <a:ext cx="7938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i="1">
                <a:latin typeface="Arial Narrow" panose="020B0606020202030204" pitchFamily="34" charset="0"/>
              </a:rPr>
              <a:t>Hanes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2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32" grpId="0"/>
      <p:bldP spid="375847" grpId="0"/>
      <p:bldP spid="375848" grpId="0"/>
      <p:bldP spid="375850" grpId="0"/>
      <p:bldP spid="3758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2"/>
          <p:cNvSpPr>
            <a:spLocks noChangeArrowheads="1"/>
          </p:cNvSpPr>
          <p:nvPr/>
        </p:nvSpPr>
        <p:spPr bwMode="auto">
          <a:xfrm>
            <a:off x="5270500" y="5670376"/>
            <a:ext cx="35560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1379" name="Rectangle 85"/>
          <p:cNvSpPr>
            <a:spLocks noChangeArrowheads="1"/>
          </p:cNvSpPr>
          <p:nvPr/>
        </p:nvSpPr>
        <p:spPr bwMode="auto">
          <a:xfrm>
            <a:off x="4559300" y="3898637"/>
            <a:ext cx="35560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grpSp>
        <p:nvGrpSpPr>
          <p:cNvPr id="101380" name="Group 47"/>
          <p:cNvGrpSpPr>
            <a:grpSpLocks/>
          </p:cNvGrpSpPr>
          <p:nvPr/>
        </p:nvGrpSpPr>
        <p:grpSpPr bwMode="auto">
          <a:xfrm>
            <a:off x="514350" y="2541326"/>
            <a:ext cx="3346450" cy="1538288"/>
            <a:chOff x="1932" y="1577"/>
            <a:chExt cx="2108" cy="969"/>
          </a:xfrm>
        </p:grpSpPr>
        <p:sp>
          <p:nvSpPr>
            <p:cNvPr id="99412" name="Text Box 11"/>
            <p:cNvSpPr txBox="1">
              <a:spLocks noChangeArrowheads="1"/>
            </p:cNvSpPr>
            <p:nvPr/>
          </p:nvSpPr>
          <p:spPr bwMode="auto">
            <a:xfrm>
              <a:off x="2515" y="2061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413" name="Line 12"/>
            <p:cNvSpPr>
              <a:spLocks noChangeShapeType="1"/>
            </p:cNvSpPr>
            <p:nvPr/>
          </p:nvSpPr>
          <p:spPr bwMode="auto">
            <a:xfrm>
              <a:off x="3144" y="2212"/>
              <a:ext cx="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414" name="Rectangle 13"/>
            <p:cNvSpPr>
              <a:spLocks noChangeArrowheads="1"/>
            </p:cNvSpPr>
            <p:nvPr/>
          </p:nvSpPr>
          <p:spPr bwMode="auto">
            <a:xfrm>
              <a:off x="3387" y="1911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415" name="Rectangle 14"/>
            <p:cNvSpPr>
              <a:spLocks noChangeArrowheads="1"/>
            </p:cNvSpPr>
            <p:nvPr/>
          </p:nvSpPr>
          <p:spPr bwMode="auto">
            <a:xfrm>
              <a:off x="3681" y="2241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416" name="Rectangle 15"/>
            <p:cNvSpPr>
              <a:spLocks noChangeArrowheads="1"/>
            </p:cNvSpPr>
            <p:nvPr/>
          </p:nvSpPr>
          <p:spPr bwMode="auto">
            <a:xfrm>
              <a:off x="3108" y="2178"/>
              <a:ext cx="3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Arial Narrow" panose="020B0606020202030204" pitchFamily="34" charset="0"/>
                </a:rPr>
                <a:t>K</a:t>
              </a:r>
              <a:r>
                <a:rPr lang="fr-FR" altLang="fr-FR" baseline="-25000">
                  <a:latin typeface="Arial Narrow" panose="020B0606020202030204" pitchFamily="34" charset="0"/>
                </a:rPr>
                <a:t>M</a:t>
              </a:r>
              <a:endParaRPr lang="fr-FR" altLang="fr-FR" sz="5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9417" name="Rectangle 16"/>
            <p:cNvSpPr>
              <a:spLocks noChangeArrowheads="1"/>
            </p:cNvSpPr>
            <p:nvPr/>
          </p:nvSpPr>
          <p:spPr bwMode="auto">
            <a:xfrm>
              <a:off x="3445" y="224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99418" name="Text Box 18"/>
            <p:cNvSpPr txBox="1">
              <a:spLocks noChangeArrowheads="1"/>
            </p:cNvSpPr>
            <p:nvPr/>
          </p:nvSpPr>
          <p:spPr bwMode="auto">
            <a:xfrm>
              <a:off x="1970" y="1577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419" name="Text Box 19"/>
            <p:cNvSpPr txBox="1">
              <a:spLocks noChangeArrowheads="1"/>
            </p:cNvSpPr>
            <p:nvPr/>
          </p:nvSpPr>
          <p:spPr bwMode="auto">
            <a:xfrm>
              <a:off x="3130" y="1577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420" name="Rectangle 20"/>
            <p:cNvSpPr>
              <a:spLocks noChangeArrowheads="1"/>
            </p:cNvSpPr>
            <p:nvPr/>
          </p:nvSpPr>
          <p:spPr bwMode="auto">
            <a:xfrm>
              <a:off x="1949" y="2061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99421" name="Rectangle 21"/>
            <p:cNvSpPr>
              <a:spLocks noChangeArrowheads="1"/>
            </p:cNvSpPr>
            <p:nvPr/>
          </p:nvSpPr>
          <p:spPr bwMode="auto">
            <a:xfrm>
              <a:off x="2212" y="176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99422" name="Line 22"/>
            <p:cNvSpPr>
              <a:spLocks noChangeShapeType="1"/>
            </p:cNvSpPr>
            <p:nvPr/>
          </p:nvSpPr>
          <p:spPr bwMode="auto">
            <a:xfrm>
              <a:off x="1932" y="19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423" name="Line 23"/>
            <p:cNvSpPr>
              <a:spLocks noChangeShapeType="1"/>
            </p:cNvSpPr>
            <p:nvPr/>
          </p:nvSpPr>
          <p:spPr bwMode="auto">
            <a:xfrm>
              <a:off x="2516" y="1912"/>
              <a:ext cx="15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99333" name="Text Box 24"/>
          <p:cNvSpPr txBox="1">
            <a:spLocks noChangeArrowheads="1"/>
          </p:cNvSpPr>
          <p:nvPr/>
        </p:nvSpPr>
        <p:spPr bwMode="auto">
          <a:xfrm>
            <a:off x="171450" y="2092786"/>
            <a:ext cx="3910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Si on écrit l’équation en double inverse :</a:t>
            </a:r>
          </a:p>
        </p:txBody>
      </p:sp>
      <p:grpSp>
        <p:nvGrpSpPr>
          <p:cNvPr id="101382" name="Group 48"/>
          <p:cNvGrpSpPr>
            <a:grpSpLocks/>
          </p:cNvGrpSpPr>
          <p:nvPr/>
        </p:nvGrpSpPr>
        <p:grpSpPr bwMode="auto">
          <a:xfrm>
            <a:off x="5664200" y="2447662"/>
            <a:ext cx="2336800" cy="1204913"/>
            <a:chOff x="2184" y="3350"/>
            <a:chExt cx="1472" cy="759"/>
          </a:xfrm>
        </p:grpSpPr>
        <p:sp>
          <p:nvSpPr>
            <p:cNvPr id="99402" name="Text Box 26"/>
            <p:cNvSpPr txBox="1">
              <a:spLocks noChangeArrowheads="1"/>
            </p:cNvSpPr>
            <p:nvPr/>
          </p:nvSpPr>
          <p:spPr bwMode="auto">
            <a:xfrm>
              <a:off x="2222" y="3409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403" name="Text Box 27"/>
            <p:cNvSpPr txBox="1">
              <a:spLocks noChangeArrowheads="1"/>
            </p:cNvSpPr>
            <p:nvPr/>
          </p:nvSpPr>
          <p:spPr bwMode="auto">
            <a:xfrm>
              <a:off x="2695" y="3818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404" name="Rectangle 28"/>
            <p:cNvSpPr>
              <a:spLocks noChangeArrowheads="1"/>
            </p:cNvSpPr>
            <p:nvPr/>
          </p:nvSpPr>
          <p:spPr bwMode="auto">
            <a:xfrm>
              <a:off x="3303" y="3818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405" name="Rectangle 29"/>
            <p:cNvSpPr>
              <a:spLocks noChangeArrowheads="1"/>
            </p:cNvSpPr>
            <p:nvPr/>
          </p:nvSpPr>
          <p:spPr bwMode="auto">
            <a:xfrm>
              <a:off x="3309" y="34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406" name="Rectangle 30"/>
            <p:cNvSpPr>
              <a:spLocks noChangeArrowheads="1"/>
            </p:cNvSpPr>
            <p:nvPr/>
          </p:nvSpPr>
          <p:spPr bwMode="auto">
            <a:xfrm>
              <a:off x="2736" y="3350"/>
              <a:ext cx="3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latin typeface="Arial Narrow" panose="020B0606020202030204" pitchFamily="34" charset="0"/>
                </a:rPr>
                <a:t>K</a:t>
              </a:r>
              <a:r>
                <a:rPr lang="fr-FR" altLang="fr-FR" baseline="-25000">
                  <a:latin typeface="Arial Narrow" panose="020B0606020202030204" pitchFamily="34" charset="0"/>
                </a:rPr>
                <a:t>M</a:t>
              </a:r>
              <a:endParaRPr lang="fr-FR" altLang="fr-FR" sz="5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9407" name="Rectangle 31"/>
            <p:cNvSpPr>
              <a:spLocks noChangeArrowheads="1"/>
            </p:cNvSpPr>
            <p:nvPr/>
          </p:nvSpPr>
          <p:spPr bwMode="auto">
            <a:xfrm>
              <a:off x="3073" y="3419"/>
              <a:ext cx="2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 </a:t>
              </a: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99408" name="Rectangle 32"/>
            <p:cNvSpPr>
              <a:spLocks noChangeArrowheads="1"/>
            </p:cNvSpPr>
            <p:nvPr/>
          </p:nvSpPr>
          <p:spPr bwMode="auto">
            <a:xfrm>
              <a:off x="2201" y="3818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99409" name="Rectangle 33"/>
            <p:cNvSpPr>
              <a:spLocks noChangeArrowheads="1"/>
            </p:cNvSpPr>
            <p:nvPr/>
          </p:nvSpPr>
          <p:spPr bwMode="auto">
            <a:xfrm>
              <a:off x="2464" y="359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99410" name="Line 34"/>
            <p:cNvSpPr>
              <a:spLocks noChangeShapeType="1"/>
            </p:cNvSpPr>
            <p:nvPr/>
          </p:nvSpPr>
          <p:spPr bwMode="auto">
            <a:xfrm>
              <a:off x="2184" y="37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411" name="Line 35"/>
            <p:cNvSpPr>
              <a:spLocks noChangeShapeType="1"/>
            </p:cNvSpPr>
            <p:nvPr/>
          </p:nvSpPr>
          <p:spPr bwMode="auto">
            <a:xfrm>
              <a:off x="2696" y="374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99335" name="Text Box 39"/>
          <p:cNvSpPr txBox="1">
            <a:spLocks noChangeArrowheads="1"/>
          </p:cNvSpPr>
          <p:nvPr/>
        </p:nvSpPr>
        <p:spPr bwMode="auto">
          <a:xfrm>
            <a:off x="179512" y="1484784"/>
            <a:ext cx="2363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FF0000"/>
                </a:solidFill>
                <a:latin typeface="Arial Narrow" panose="020B0606020202030204" pitchFamily="34" charset="0"/>
              </a:rPr>
              <a:t>Lineweaver - Burk</a:t>
            </a:r>
          </a:p>
        </p:txBody>
      </p:sp>
      <p:grpSp>
        <p:nvGrpSpPr>
          <p:cNvPr id="99336" name="Group 40"/>
          <p:cNvGrpSpPr>
            <a:grpSpLocks/>
          </p:cNvGrpSpPr>
          <p:nvPr/>
        </p:nvGrpSpPr>
        <p:grpSpPr bwMode="auto">
          <a:xfrm>
            <a:off x="5359400" y="1287289"/>
            <a:ext cx="2797175" cy="939799"/>
            <a:chOff x="1992" y="487"/>
            <a:chExt cx="1762" cy="592"/>
          </a:xfrm>
        </p:grpSpPr>
        <p:sp>
          <p:nvSpPr>
            <p:cNvPr id="99396" name="Text Box 41"/>
            <p:cNvSpPr txBox="1">
              <a:spLocks noChangeArrowheads="1"/>
            </p:cNvSpPr>
            <p:nvPr/>
          </p:nvSpPr>
          <p:spPr bwMode="auto">
            <a:xfrm>
              <a:off x="1992" y="635"/>
              <a:ext cx="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= 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397" name="Line 42"/>
            <p:cNvSpPr>
              <a:spLocks noChangeShapeType="1"/>
            </p:cNvSpPr>
            <p:nvPr/>
          </p:nvSpPr>
          <p:spPr bwMode="auto">
            <a:xfrm>
              <a:off x="2906" y="788"/>
              <a:ext cx="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98" name="Rectangle 43"/>
            <p:cNvSpPr>
              <a:spLocks noChangeArrowheads="1"/>
            </p:cNvSpPr>
            <p:nvPr/>
          </p:nvSpPr>
          <p:spPr bwMode="auto">
            <a:xfrm>
              <a:off x="3149" y="487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399" name="Rectangle 44"/>
            <p:cNvSpPr>
              <a:spLocks noChangeArrowheads="1"/>
            </p:cNvSpPr>
            <p:nvPr/>
          </p:nvSpPr>
          <p:spPr bwMode="auto">
            <a:xfrm>
              <a:off x="3443" y="781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400" name="Rectangle 45"/>
            <p:cNvSpPr>
              <a:spLocks noChangeArrowheads="1"/>
            </p:cNvSpPr>
            <p:nvPr/>
          </p:nvSpPr>
          <p:spPr bwMode="auto">
            <a:xfrm>
              <a:off x="2870" y="749"/>
              <a:ext cx="3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9401" name="Rectangle 46"/>
            <p:cNvSpPr>
              <a:spLocks noChangeArrowheads="1"/>
            </p:cNvSpPr>
            <p:nvPr/>
          </p:nvSpPr>
          <p:spPr bwMode="auto">
            <a:xfrm>
              <a:off x="3207" y="78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</p:grpSp>
      <p:sp>
        <p:nvSpPr>
          <p:cNvPr id="101387" name="Text Box 49"/>
          <p:cNvSpPr txBox="1">
            <a:spLocks noChangeArrowheads="1"/>
          </p:cNvSpPr>
          <p:nvPr/>
        </p:nvSpPr>
        <p:spPr bwMode="auto">
          <a:xfrm>
            <a:off x="4441825" y="2769925"/>
            <a:ext cx="52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ou</a:t>
            </a:r>
          </a:p>
        </p:txBody>
      </p:sp>
      <p:grpSp>
        <p:nvGrpSpPr>
          <p:cNvPr id="101388" name="Group 66"/>
          <p:cNvGrpSpPr>
            <a:grpSpLocks/>
          </p:cNvGrpSpPr>
          <p:nvPr/>
        </p:nvGrpSpPr>
        <p:grpSpPr bwMode="auto">
          <a:xfrm>
            <a:off x="4692650" y="3893875"/>
            <a:ext cx="3551238" cy="1092200"/>
            <a:chOff x="276" y="3021"/>
            <a:chExt cx="2237" cy="688"/>
          </a:xfrm>
        </p:grpSpPr>
        <p:sp>
          <p:nvSpPr>
            <p:cNvPr id="99381" name="Text Box 51"/>
            <p:cNvSpPr txBox="1">
              <a:spLocks noChangeArrowheads="1"/>
            </p:cNvSpPr>
            <p:nvPr/>
          </p:nvSpPr>
          <p:spPr bwMode="auto">
            <a:xfrm>
              <a:off x="309" y="302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82" name="Text Box 52"/>
            <p:cNvSpPr txBox="1">
              <a:spLocks noChangeArrowheads="1"/>
            </p:cNvSpPr>
            <p:nvPr/>
          </p:nvSpPr>
          <p:spPr bwMode="auto">
            <a:xfrm>
              <a:off x="822" y="3418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 err="1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 dirty="0" err="1">
                  <a:latin typeface="Arial Narrow" panose="020B0606020202030204" pitchFamily="34" charset="0"/>
                </a:rPr>
                <a:t>max</a:t>
              </a:r>
              <a:r>
                <a:rPr lang="fr-FR" altLang="fr-FR" sz="2400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383" name="Rectangle 53"/>
            <p:cNvSpPr>
              <a:spLocks noChangeArrowheads="1"/>
            </p:cNvSpPr>
            <p:nvPr/>
          </p:nvSpPr>
          <p:spPr bwMode="auto">
            <a:xfrm>
              <a:off x="1446" y="3418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384" name="Rectangle 54"/>
            <p:cNvSpPr>
              <a:spLocks noChangeArrowheads="1"/>
            </p:cNvSpPr>
            <p:nvPr/>
          </p:nvSpPr>
          <p:spPr bwMode="auto">
            <a:xfrm>
              <a:off x="2116" y="302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85" name="Rectangle 55"/>
            <p:cNvSpPr>
              <a:spLocks noChangeArrowheads="1"/>
            </p:cNvSpPr>
            <p:nvPr/>
          </p:nvSpPr>
          <p:spPr bwMode="auto">
            <a:xfrm>
              <a:off x="847" y="3021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9386" name="Rectangle 56"/>
            <p:cNvSpPr>
              <a:spLocks noChangeArrowheads="1"/>
            </p:cNvSpPr>
            <p:nvPr/>
          </p:nvSpPr>
          <p:spPr bwMode="auto">
            <a:xfrm>
              <a:off x="1249" y="3175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x</a:t>
              </a:r>
            </a:p>
          </p:txBody>
        </p:sp>
        <p:sp>
          <p:nvSpPr>
            <p:cNvPr id="99387" name="Rectangle 57"/>
            <p:cNvSpPr>
              <a:spLocks noChangeArrowheads="1"/>
            </p:cNvSpPr>
            <p:nvPr/>
          </p:nvSpPr>
          <p:spPr bwMode="auto">
            <a:xfrm>
              <a:off x="291" y="3418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99388" name="Rectangle 58"/>
            <p:cNvSpPr>
              <a:spLocks noChangeArrowheads="1"/>
            </p:cNvSpPr>
            <p:nvPr/>
          </p:nvSpPr>
          <p:spPr bwMode="auto">
            <a:xfrm>
              <a:off x="604" y="319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99389" name="Line 59"/>
            <p:cNvSpPr>
              <a:spLocks noChangeShapeType="1"/>
            </p:cNvSpPr>
            <p:nvPr/>
          </p:nvSpPr>
          <p:spPr bwMode="auto">
            <a:xfrm>
              <a:off x="276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90" name="Line 60"/>
            <p:cNvSpPr>
              <a:spLocks noChangeShapeType="1"/>
            </p:cNvSpPr>
            <p:nvPr/>
          </p:nvSpPr>
          <p:spPr bwMode="auto">
            <a:xfrm>
              <a:off x="884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91" name="Line 61"/>
            <p:cNvSpPr>
              <a:spLocks noChangeShapeType="1"/>
            </p:cNvSpPr>
            <p:nvPr/>
          </p:nvSpPr>
          <p:spPr bwMode="auto">
            <a:xfrm>
              <a:off x="1488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92" name="Text Box 62"/>
            <p:cNvSpPr txBox="1">
              <a:spLocks noChangeArrowheads="1"/>
            </p:cNvSpPr>
            <p:nvPr/>
          </p:nvSpPr>
          <p:spPr bwMode="auto">
            <a:xfrm>
              <a:off x="1520" y="302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93" name="Rectangle 63"/>
            <p:cNvSpPr>
              <a:spLocks noChangeArrowheads="1"/>
            </p:cNvSpPr>
            <p:nvPr/>
          </p:nvSpPr>
          <p:spPr bwMode="auto">
            <a:xfrm>
              <a:off x="1820" y="319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99394" name="Text Box 64"/>
            <p:cNvSpPr txBox="1">
              <a:spLocks noChangeArrowheads="1"/>
            </p:cNvSpPr>
            <p:nvPr/>
          </p:nvSpPr>
          <p:spPr bwMode="auto">
            <a:xfrm>
              <a:off x="2046" y="3418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dirty="0" err="1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 dirty="0" err="1">
                  <a:latin typeface="Arial Narrow" panose="020B0606020202030204" pitchFamily="34" charset="0"/>
                </a:rPr>
                <a:t>max</a:t>
              </a:r>
              <a:r>
                <a:rPr lang="fr-FR" altLang="fr-FR" sz="2400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395" name="Line 65"/>
            <p:cNvSpPr>
              <a:spLocks noChangeShapeType="1"/>
            </p:cNvSpPr>
            <p:nvPr/>
          </p:nvSpPr>
          <p:spPr bwMode="auto">
            <a:xfrm>
              <a:off x="2084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1389" name="Group 88"/>
          <p:cNvGrpSpPr>
            <a:grpSpLocks/>
          </p:cNvGrpSpPr>
          <p:nvPr/>
        </p:nvGrpSpPr>
        <p:grpSpPr bwMode="auto">
          <a:xfrm>
            <a:off x="336550" y="5691014"/>
            <a:ext cx="4235451" cy="1103312"/>
            <a:chOff x="452" y="3301"/>
            <a:chExt cx="2668" cy="695"/>
          </a:xfrm>
        </p:grpSpPr>
        <p:sp>
          <p:nvSpPr>
            <p:cNvPr id="99366" name="Text Box 68"/>
            <p:cNvSpPr txBox="1">
              <a:spLocks noChangeArrowheads="1"/>
            </p:cNvSpPr>
            <p:nvPr/>
          </p:nvSpPr>
          <p:spPr bwMode="auto">
            <a:xfrm>
              <a:off x="485" y="330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67" name="Text Box 69"/>
            <p:cNvSpPr txBox="1">
              <a:spLocks noChangeArrowheads="1"/>
            </p:cNvSpPr>
            <p:nvPr/>
          </p:nvSpPr>
          <p:spPr bwMode="auto">
            <a:xfrm>
              <a:off x="930" y="3666"/>
              <a:ext cx="6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i="1" dirty="0" err="1">
                  <a:latin typeface="Arial Narrow" panose="020B0606020202030204" pitchFamily="34" charset="0"/>
                </a:rPr>
                <a:t>k</a:t>
              </a:r>
              <a:r>
                <a:rPr lang="fr-FR" altLang="fr-FR" sz="2800" i="1" baseline="-25000" dirty="0" err="1">
                  <a:latin typeface="Arial Narrow" panose="020B0606020202030204" pitchFamily="34" charset="0"/>
                </a:rPr>
                <a:t>cat</a:t>
              </a:r>
              <a:r>
                <a:rPr lang="fr-FR" altLang="fr-FR" sz="2000" i="1" dirty="0">
                  <a:latin typeface="Arial Narrow" panose="020B0606020202030204" pitchFamily="34" charset="0"/>
                </a:rPr>
                <a:t> </a:t>
              </a:r>
              <a:r>
                <a:rPr lang="fr-FR" altLang="fr-FR" sz="2400" dirty="0">
                  <a:latin typeface="Arial Narrow" panose="020B0606020202030204" pitchFamily="34" charset="0"/>
                </a:rPr>
                <a:t>[E]</a:t>
              </a:r>
              <a:r>
                <a:rPr lang="fr-FR" altLang="fr-FR" sz="1600" baseline="-25000" dirty="0">
                  <a:latin typeface="Arial Narrow" panose="020B0606020202030204" pitchFamily="34" charset="0"/>
                </a:rPr>
                <a:t>T</a:t>
              </a:r>
              <a:r>
                <a:rPr lang="fr-FR" altLang="fr-FR" sz="2400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368" name="Rectangle 70"/>
            <p:cNvSpPr>
              <a:spLocks noChangeArrowheads="1"/>
            </p:cNvSpPr>
            <p:nvPr/>
          </p:nvSpPr>
          <p:spPr bwMode="auto">
            <a:xfrm>
              <a:off x="1838" y="3698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369" name="Rectangle 71"/>
            <p:cNvSpPr>
              <a:spLocks noChangeArrowheads="1"/>
            </p:cNvSpPr>
            <p:nvPr/>
          </p:nvSpPr>
          <p:spPr bwMode="auto">
            <a:xfrm>
              <a:off x="2666" y="330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70" name="Rectangle 72"/>
            <p:cNvSpPr>
              <a:spLocks noChangeArrowheads="1"/>
            </p:cNvSpPr>
            <p:nvPr/>
          </p:nvSpPr>
          <p:spPr bwMode="auto">
            <a:xfrm>
              <a:off x="1100" y="3301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9371" name="Rectangle 73"/>
            <p:cNvSpPr>
              <a:spLocks noChangeArrowheads="1"/>
            </p:cNvSpPr>
            <p:nvPr/>
          </p:nvSpPr>
          <p:spPr bwMode="auto">
            <a:xfrm>
              <a:off x="1617" y="3455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x</a:t>
              </a:r>
            </a:p>
          </p:txBody>
        </p:sp>
        <p:sp>
          <p:nvSpPr>
            <p:cNvPr id="99372" name="Rectangle 74"/>
            <p:cNvSpPr>
              <a:spLocks noChangeArrowheads="1"/>
            </p:cNvSpPr>
            <p:nvPr/>
          </p:nvSpPr>
          <p:spPr bwMode="auto">
            <a:xfrm>
              <a:off x="467" y="3698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99373" name="Rectangle 75"/>
            <p:cNvSpPr>
              <a:spLocks noChangeArrowheads="1"/>
            </p:cNvSpPr>
            <p:nvPr/>
          </p:nvSpPr>
          <p:spPr bwMode="auto">
            <a:xfrm>
              <a:off x="780" y="347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99374" name="Line 76"/>
            <p:cNvSpPr>
              <a:spLocks noChangeShapeType="1"/>
            </p:cNvSpPr>
            <p:nvPr/>
          </p:nvSpPr>
          <p:spPr bwMode="auto">
            <a:xfrm>
              <a:off x="452" y="36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75" name="Line 77"/>
            <p:cNvSpPr>
              <a:spLocks noChangeShapeType="1"/>
            </p:cNvSpPr>
            <p:nvPr/>
          </p:nvSpPr>
          <p:spPr bwMode="auto">
            <a:xfrm>
              <a:off x="996" y="3624"/>
              <a:ext cx="5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76" name="Line 78"/>
            <p:cNvSpPr>
              <a:spLocks noChangeShapeType="1"/>
            </p:cNvSpPr>
            <p:nvPr/>
          </p:nvSpPr>
          <p:spPr bwMode="auto">
            <a:xfrm>
              <a:off x="1880" y="36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77" name="Text Box 79"/>
            <p:cNvSpPr txBox="1">
              <a:spLocks noChangeArrowheads="1"/>
            </p:cNvSpPr>
            <p:nvPr/>
          </p:nvSpPr>
          <p:spPr bwMode="auto">
            <a:xfrm>
              <a:off x="1912" y="330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78" name="Rectangle 80"/>
            <p:cNvSpPr>
              <a:spLocks noChangeArrowheads="1"/>
            </p:cNvSpPr>
            <p:nvPr/>
          </p:nvSpPr>
          <p:spPr bwMode="auto">
            <a:xfrm>
              <a:off x="2212" y="347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99379" name="Text Box 81"/>
            <p:cNvSpPr txBox="1">
              <a:spLocks noChangeArrowheads="1"/>
            </p:cNvSpPr>
            <p:nvPr/>
          </p:nvSpPr>
          <p:spPr bwMode="auto">
            <a:xfrm>
              <a:off x="2427" y="3666"/>
              <a:ext cx="6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i="1" dirty="0" err="1">
                  <a:latin typeface="Arial Narrow" panose="020B0606020202030204" pitchFamily="34" charset="0"/>
                </a:rPr>
                <a:t>k</a:t>
              </a:r>
              <a:r>
                <a:rPr lang="fr-FR" altLang="fr-FR" sz="2800" i="1" baseline="-25000" dirty="0" err="1">
                  <a:latin typeface="Arial Narrow" panose="020B0606020202030204" pitchFamily="34" charset="0"/>
                </a:rPr>
                <a:t>cat</a:t>
              </a:r>
              <a:r>
                <a:rPr lang="fr-FR" altLang="fr-FR" sz="2000" i="1" dirty="0">
                  <a:latin typeface="Arial Narrow" panose="020B0606020202030204" pitchFamily="34" charset="0"/>
                </a:rPr>
                <a:t> </a:t>
              </a:r>
              <a:r>
                <a:rPr lang="fr-FR" altLang="fr-FR" sz="2400" dirty="0">
                  <a:latin typeface="Arial Narrow" panose="020B0606020202030204" pitchFamily="34" charset="0"/>
                </a:rPr>
                <a:t>[E]</a:t>
              </a:r>
              <a:r>
                <a:rPr lang="fr-FR" altLang="fr-FR" sz="1600" baseline="-25000" dirty="0">
                  <a:latin typeface="Arial Narrow" panose="020B0606020202030204" pitchFamily="34" charset="0"/>
                </a:rPr>
                <a:t>T</a:t>
              </a:r>
              <a:r>
                <a:rPr lang="fr-FR" altLang="fr-FR" sz="2400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99380" name="Line 82"/>
            <p:cNvSpPr>
              <a:spLocks noChangeShapeType="1"/>
            </p:cNvSpPr>
            <p:nvPr/>
          </p:nvSpPr>
          <p:spPr bwMode="auto">
            <a:xfrm>
              <a:off x="2509" y="3624"/>
              <a:ext cx="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1390" name="Text Box 84"/>
          <p:cNvSpPr txBox="1">
            <a:spLocks noChangeArrowheads="1"/>
          </p:cNvSpPr>
          <p:nvPr/>
        </p:nvSpPr>
        <p:spPr bwMode="auto">
          <a:xfrm>
            <a:off x="298450" y="4189150"/>
            <a:ext cx="2800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En réarrangeant on obtient :</a:t>
            </a:r>
          </a:p>
        </p:txBody>
      </p:sp>
      <p:sp>
        <p:nvSpPr>
          <p:cNvPr id="101391" name="Text Box 87"/>
          <p:cNvSpPr txBox="1">
            <a:spLocks noChangeArrowheads="1"/>
          </p:cNvSpPr>
          <p:nvPr/>
        </p:nvSpPr>
        <p:spPr bwMode="auto">
          <a:xfrm>
            <a:off x="354013" y="4994012"/>
            <a:ext cx="3003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Or</a:t>
            </a:r>
            <a:r>
              <a:rPr lang="fr-FR" altLang="fr-FR" sz="2400">
                <a:latin typeface="Arial Narrow" panose="020B0606020202030204" pitchFamily="34" charset="0"/>
              </a:rPr>
              <a:t> V</a:t>
            </a:r>
            <a:r>
              <a:rPr lang="fr-FR" altLang="fr-FR" sz="2400" baseline="-25000">
                <a:latin typeface="Arial Narrow" panose="020B0606020202030204" pitchFamily="34" charset="0"/>
              </a:rPr>
              <a:t>max</a:t>
            </a:r>
            <a:r>
              <a:rPr lang="fr-FR" altLang="fr-FR" sz="2400">
                <a:latin typeface="Arial Narrow" panose="020B0606020202030204" pitchFamily="34" charset="0"/>
              </a:rPr>
              <a:t> = </a:t>
            </a:r>
            <a:r>
              <a:rPr lang="fr-FR" altLang="fr-FR" sz="2800" i="1">
                <a:latin typeface="Arial Narrow" panose="020B0606020202030204" pitchFamily="34" charset="0"/>
              </a:rPr>
              <a:t>k</a:t>
            </a:r>
            <a:r>
              <a:rPr lang="fr-FR" altLang="fr-FR" sz="2000" i="1" baseline="-25000">
                <a:latin typeface="Arial Narrow" panose="020B0606020202030204" pitchFamily="34" charset="0"/>
              </a:rPr>
              <a:t>2</a:t>
            </a:r>
            <a:r>
              <a:rPr lang="fr-FR" altLang="fr-FR" sz="2000" i="1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[E]</a:t>
            </a:r>
            <a:r>
              <a:rPr lang="fr-FR" altLang="fr-FR" sz="1600" baseline="-25000">
                <a:latin typeface="Arial Narrow" panose="020B0606020202030204" pitchFamily="34" charset="0"/>
              </a:rPr>
              <a:t>T</a:t>
            </a:r>
            <a:r>
              <a:rPr lang="fr-FR" altLang="fr-FR" sz="1600">
                <a:latin typeface="Arial Narrow" panose="020B0606020202030204" pitchFamily="34" charset="0"/>
              </a:rPr>
              <a:t> = </a:t>
            </a:r>
            <a:r>
              <a:rPr lang="fr-FR" altLang="fr-FR" sz="2800" i="1">
                <a:latin typeface="Arial Narrow" panose="020B0606020202030204" pitchFamily="34" charset="0"/>
              </a:rPr>
              <a:t>k</a:t>
            </a:r>
            <a:r>
              <a:rPr lang="fr-FR" altLang="fr-FR" sz="2800" i="1" baseline="-25000">
                <a:latin typeface="Arial Narrow" panose="020B0606020202030204" pitchFamily="34" charset="0"/>
              </a:rPr>
              <a:t>cat</a:t>
            </a:r>
            <a:r>
              <a:rPr lang="fr-FR" altLang="fr-FR" sz="2000" i="1">
                <a:latin typeface="Arial Narrow" panose="020B0606020202030204" pitchFamily="34" charset="0"/>
              </a:rPr>
              <a:t> </a:t>
            </a:r>
            <a:r>
              <a:rPr lang="fr-FR" altLang="fr-FR" sz="2400">
                <a:latin typeface="Arial Narrow" panose="020B0606020202030204" pitchFamily="34" charset="0"/>
              </a:rPr>
              <a:t>[E]</a:t>
            </a:r>
            <a:r>
              <a:rPr lang="fr-FR" altLang="fr-FR" sz="1600" baseline="-25000">
                <a:latin typeface="Arial Narrow" panose="020B0606020202030204" pitchFamily="34" charset="0"/>
              </a:rPr>
              <a:t>T</a:t>
            </a:r>
            <a:r>
              <a:rPr lang="fr-FR" altLang="fr-FR" sz="1600"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101392" name="Group 121"/>
          <p:cNvGrpSpPr>
            <a:grpSpLocks/>
          </p:cNvGrpSpPr>
          <p:nvPr/>
        </p:nvGrpSpPr>
        <p:grpSpPr bwMode="auto">
          <a:xfrm>
            <a:off x="5380039" y="5691014"/>
            <a:ext cx="3268663" cy="1103312"/>
            <a:chOff x="3069" y="3269"/>
            <a:chExt cx="2059" cy="695"/>
          </a:xfrm>
        </p:grpSpPr>
        <p:sp>
          <p:nvSpPr>
            <p:cNvPr id="99351" name="Text Box 90"/>
            <p:cNvSpPr txBox="1">
              <a:spLocks noChangeArrowheads="1"/>
            </p:cNvSpPr>
            <p:nvPr/>
          </p:nvSpPr>
          <p:spPr bwMode="auto">
            <a:xfrm>
              <a:off x="3069" y="3269"/>
              <a:ext cx="3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[E]</a:t>
              </a:r>
              <a:r>
                <a:rPr lang="fr-FR" altLang="fr-FR" sz="1600" baseline="-25000">
                  <a:latin typeface="Arial Narrow" panose="020B0606020202030204" pitchFamily="34" charset="0"/>
                </a:rPr>
                <a:t>T</a:t>
              </a:r>
            </a:p>
          </p:txBody>
        </p:sp>
        <p:sp>
          <p:nvSpPr>
            <p:cNvPr id="99352" name="Text Box 91"/>
            <p:cNvSpPr txBox="1">
              <a:spLocks noChangeArrowheads="1"/>
            </p:cNvSpPr>
            <p:nvPr/>
          </p:nvSpPr>
          <p:spPr bwMode="auto">
            <a:xfrm>
              <a:off x="3653" y="3634"/>
              <a:ext cx="2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i="1">
                  <a:latin typeface="Arial Narrow" panose="020B0606020202030204" pitchFamily="34" charset="0"/>
                </a:rPr>
                <a:t>k</a:t>
              </a:r>
              <a:r>
                <a:rPr lang="fr-FR" altLang="fr-FR" sz="2800" i="1" baseline="-25000">
                  <a:latin typeface="Arial Narrow" panose="020B0606020202030204" pitchFamily="34" charset="0"/>
                </a:rPr>
                <a:t>A</a:t>
              </a:r>
              <a:endParaRPr lang="fr-FR" altLang="fr-FR" sz="2400">
                <a:latin typeface="Arial Narrow" panose="020B0606020202030204" pitchFamily="34" charset="0"/>
              </a:endParaRPr>
            </a:p>
          </p:txBody>
        </p:sp>
        <p:sp>
          <p:nvSpPr>
            <p:cNvPr id="99353" name="Rectangle 92"/>
            <p:cNvSpPr>
              <a:spLocks noChangeArrowheads="1"/>
            </p:cNvSpPr>
            <p:nvPr/>
          </p:nvSpPr>
          <p:spPr bwMode="auto">
            <a:xfrm>
              <a:off x="4206" y="3666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99354" name="Rectangle 93"/>
            <p:cNvSpPr>
              <a:spLocks noChangeArrowheads="1"/>
            </p:cNvSpPr>
            <p:nvPr/>
          </p:nvSpPr>
          <p:spPr bwMode="auto">
            <a:xfrm>
              <a:off x="4873" y="3269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55" name="Rectangle 94"/>
            <p:cNvSpPr>
              <a:spLocks noChangeArrowheads="1"/>
            </p:cNvSpPr>
            <p:nvPr/>
          </p:nvSpPr>
          <p:spPr bwMode="auto">
            <a:xfrm>
              <a:off x="3718" y="3269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9356" name="Rectangle 95"/>
            <p:cNvSpPr>
              <a:spLocks noChangeArrowheads="1"/>
            </p:cNvSpPr>
            <p:nvPr/>
          </p:nvSpPr>
          <p:spPr bwMode="auto">
            <a:xfrm>
              <a:off x="3985" y="3423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x</a:t>
              </a:r>
            </a:p>
          </p:txBody>
        </p:sp>
        <p:sp>
          <p:nvSpPr>
            <p:cNvPr id="99357" name="Rectangle 96"/>
            <p:cNvSpPr>
              <a:spLocks noChangeArrowheads="1"/>
            </p:cNvSpPr>
            <p:nvPr/>
          </p:nvSpPr>
          <p:spPr bwMode="auto">
            <a:xfrm>
              <a:off x="3152" y="3666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99358" name="Rectangle 97"/>
            <p:cNvSpPr>
              <a:spLocks noChangeArrowheads="1"/>
            </p:cNvSpPr>
            <p:nvPr/>
          </p:nvSpPr>
          <p:spPr bwMode="auto">
            <a:xfrm>
              <a:off x="3460" y="344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99359" name="Line 98"/>
            <p:cNvSpPr>
              <a:spLocks noChangeShapeType="1"/>
            </p:cNvSpPr>
            <p:nvPr/>
          </p:nvSpPr>
          <p:spPr bwMode="auto">
            <a:xfrm>
              <a:off x="3137" y="35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60" name="Line 99"/>
            <p:cNvSpPr>
              <a:spLocks noChangeShapeType="1"/>
            </p:cNvSpPr>
            <p:nvPr/>
          </p:nvSpPr>
          <p:spPr bwMode="auto">
            <a:xfrm>
              <a:off x="3693" y="3592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61" name="Line 100"/>
            <p:cNvSpPr>
              <a:spLocks noChangeShapeType="1"/>
            </p:cNvSpPr>
            <p:nvPr/>
          </p:nvSpPr>
          <p:spPr bwMode="auto">
            <a:xfrm>
              <a:off x="4248" y="35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99362" name="Text Box 101"/>
            <p:cNvSpPr txBox="1">
              <a:spLocks noChangeArrowheads="1"/>
            </p:cNvSpPr>
            <p:nvPr/>
          </p:nvSpPr>
          <p:spPr bwMode="auto">
            <a:xfrm>
              <a:off x="4280" y="3269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9363" name="Rectangle 102"/>
            <p:cNvSpPr>
              <a:spLocks noChangeArrowheads="1"/>
            </p:cNvSpPr>
            <p:nvPr/>
          </p:nvSpPr>
          <p:spPr bwMode="auto">
            <a:xfrm>
              <a:off x="4580" y="3447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99364" name="Text Box 103"/>
            <p:cNvSpPr txBox="1">
              <a:spLocks noChangeArrowheads="1"/>
            </p:cNvSpPr>
            <p:nvPr/>
          </p:nvSpPr>
          <p:spPr bwMode="auto">
            <a:xfrm>
              <a:off x="4753" y="3634"/>
              <a:ext cx="3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i="1">
                  <a:latin typeface="Arial Narrow" panose="020B0606020202030204" pitchFamily="34" charset="0"/>
                </a:rPr>
                <a:t>k</a:t>
              </a:r>
              <a:r>
                <a:rPr lang="fr-FR" altLang="fr-FR" sz="2800" i="1" baseline="-25000">
                  <a:latin typeface="Arial Narrow" panose="020B0606020202030204" pitchFamily="34" charset="0"/>
                </a:rPr>
                <a:t>cat</a:t>
              </a:r>
              <a:endParaRPr lang="fr-FR" altLang="fr-FR" sz="2400">
                <a:latin typeface="Arial Narrow" panose="020B0606020202030204" pitchFamily="34" charset="0"/>
              </a:endParaRPr>
            </a:p>
          </p:txBody>
        </p:sp>
        <p:sp>
          <p:nvSpPr>
            <p:cNvPr id="99365" name="Line 104"/>
            <p:cNvSpPr>
              <a:spLocks noChangeShapeType="1"/>
            </p:cNvSpPr>
            <p:nvPr/>
          </p:nvSpPr>
          <p:spPr bwMode="auto">
            <a:xfrm>
              <a:off x="4840" y="35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1393" name="Text Box 123"/>
          <p:cNvSpPr txBox="1">
            <a:spLocks noChangeArrowheads="1"/>
          </p:cNvSpPr>
          <p:nvPr/>
        </p:nvSpPr>
        <p:spPr bwMode="auto">
          <a:xfrm>
            <a:off x="4683125" y="6002164"/>
            <a:ext cx="52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ou</a:t>
            </a: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100" name="Forme libre 9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Triangle isocèle 100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Triangle isocèle 101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104" name="ZoneTexte 103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7" grpId="0"/>
      <p:bldP spid="101390" grpId="0"/>
      <p:bldP spid="101391" grpId="0"/>
      <p:bldP spid="1013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7001124" y="1818977"/>
            <a:ext cx="144462" cy="900112"/>
            <a:chOff x="1822" y="4040"/>
            <a:chExt cx="91" cy="128"/>
          </a:xfrm>
        </p:grpSpPr>
        <p:sp>
          <p:nvSpPr>
            <p:cNvPr id="100429" name="Line 3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30" name="Line 4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31" name="Line 5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0355" name="Group 6"/>
          <p:cNvGrpSpPr>
            <a:grpSpLocks/>
          </p:cNvGrpSpPr>
          <p:nvPr/>
        </p:nvGrpSpPr>
        <p:grpSpPr bwMode="auto">
          <a:xfrm>
            <a:off x="5058024" y="3292177"/>
            <a:ext cx="144462" cy="257175"/>
            <a:chOff x="1822" y="4040"/>
            <a:chExt cx="91" cy="128"/>
          </a:xfrm>
        </p:grpSpPr>
        <p:sp>
          <p:nvSpPr>
            <p:cNvPr id="100426" name="Line 7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27" name="Line 8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28" name="Line 9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0356" name="Group 10"/>
          <p:cNvGrpSpPr>
            <a:grpSpLocks/>
          </p:cNvGrpSpPr>
          <p:nvPr/>
        </p:nvGrpSpPr>
        <p:grpSpPr bwMode="auto">
          <a:xfrm>
            <a:off x="4380161" y="3682702"/>
            <a:ext cx="144463" cy="193675"/>
            <a:chOff x="1822" y="4040"/>
            <a:chExt cx="91" cy="128"/>
          </a:xfrm>
        </p:grpSpPr>
        <p:sp>
          <p:nvSpPr>
            <p:cNvPr id="100423" name="Line 11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24" name="Line 12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25" name="Line 13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0357" name="Group 14"/>
          <p:cNvGrpSpPr>
            <a:grpSpLocks/>
          </p:cNvGrpSpPr>
          <p:nvPr/>
        </p:nvGrpSpPr>
        <p:grpSpPr bwMode="auto">
          <a:xfrm>
            <a:off x="4565899" y="3581102"/>
            <a:ext cx="144462" cy="196850"/>
            <a:chOff x="1822" y="4040"/>
            <a:chExt cx="91" cy="128"/>
          </a:xfrm>
        </p:grpSpPr>
        <p:sp>
          <p:nvSpPr>
            <p:cNvPr id="100420" name="Line 15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21" name="Line 16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22" name="Line 17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0358" name="Group 18"/>
          <p:cNvGrpSpPr>
            <a:grpSpLocks/>
          </p:cNvGrpSpPr>
          <p:nvPr/>
        </p:nvGrpSpPr>
        <p:grpSpPr bwMode="auto">
          <a:xfrm>
            <a:off x="4111874" y="3812877"/>
            <a:ext cx="144462" cy="203200"/>
            <a:chOff x="1822" y="4040"/>
            <a:chExt cx="91" cy="128"/>
          </a:xfrm>
        </p:grpSpPr>
        <p:sp>
          <p:nvSpPr>
            <p:cNvPr id="100417" name="Line 19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18" name="Line 20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19" name="Line 21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0359" name="Rectangle 22"/>
          <p:cNvSpPr>
            <a:spLocks noChangeArrowheads="1"/>
          </p:cNvSpPr>
          <p:nvPr/>
        </p:nvSpPr>
        <p:spPr bwMode="auto">
          <a:xfrm>
            <a:off x="906711" y="5097164"/>
            <a:ext cx="1066800" cy="469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0360" name="Line 23"/>
          <p:cNvSpPr>
            <a:spLocks noChangeShapeType="1"/>
          </p:cNvSpPr>
          <p:nvPr/>
        </p:nvSpPr>
        <p:spPr bwMode="auto">
          <a:xfrm>
            <a:off x="1205161" y="4970164"/>
            <a:ext cx="6216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61" name="Line 24"/>
          <p:cNvSpPr>
            <a:spLocks noChangeShapeType="1"/>
          </p:cNvSpPr>
          <p:nvPr/>
        </p:nvSpPr>
        <p:spPr bwMode="auto">
          <a:xfrm flipV="1">
            <a:off x="3643561" y="2074564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62" name="Text Box 25"/>
          <p:cNvSpPr txBox="1">
            <a:spLocks noChangeArrowheads="1"/>
          </p:cNvSpPr>
          <p:nvPr/>
        </p:nvSpPr>
        <p:spPr bwMode="auto">
          <a:xfrm>
            <a:off x="3191124" y="2034877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0363" name="Rectangle 26"/>
          <p:cNvSpPr>
            <a:spLocks noChangeArrowheads="1"/>
          </p:cNvSpPr>
          <p:nvPr/>
        </p:nvSpPr>
        <p:spPr bwMode="auto">
          <a:xfrm>
            <a:off x="7591674" y="4854277"/>
            <a:ext cx="4090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Arial Narrow" panose="020B0606020202030204" pitchFamily="34" charset="0"/>
              </a:rPr>
              <a:t>[S]</a:t>
            </a:r>
          </a:p>
        </p:txBody>
      </p:sp>
      <p:sp>
        <p:nvSpPr>
          <p:cNvPr id="100364" name="Rectangle 27"/>
          <p:cNvSpPr>
            <a:spLocks noChangeArrowheads="1"/>
          </p:cNvSpPr>
          <p:nvPr/>
        </p:nvSpPr>
        <p:spPr bwMode="auto">
          <a:xfrm>
            <a:off x="3168899" y="2436514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 Narrow" panose="020B0606020202030204" pitchFamily="34" charset="0"/>
              </a:rPr>
              <a:t>v</a:t>
            </a:r>
            <a:r>
              <a:rPr lang="fr-FR" altLang="fr-FR" sz="1800" b="1" baseline="-25000">
                <a:latin typeface="Arial Narrow" panose="020B0606020202030204" pitchFamily="34" charset="0"/>
              </a:rPr>
              <a:t>i</a:t>
            </a:r>
          </a:p>
        </p:txBody>
      </p:sp>
      <p:sp>
        <p:nvSpPr>
          <p:cNvPr id="100365" name="Line 28"/>
          <p:cNvSpPr>
            <a:spLocks noChangeShapeType="1"/>
          </p:cNvSpPr>
          <p:nvPr/>
        </p:nvSpPr>
        <p:spPr bwMode="auto">
          <a:xfrm>
            <a:off x="3243511" y="2420639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66" name="Line 29"/>
          <p:cNvSpPr>
            <a:spLocks noChangeShapeType="1"/>
          </p:cNvSpPr>
          <p:nvPr/>
        </p:nvSpPr>
        <p:spPr bwMode="auto">
          <a:xfrm>
            <a:off x="7580561" y="4803477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67" name="Text Box 30"/>
          <p:cNvSpPr txBox="1">
            <a:spLocks noChangeArrowheads="1"/>
          </p:cNvSpPr>
          <p:nvPr/>
        </p:nvSpPr>
        <p:spPr bwMode="auto">
          <a:xfrm>
            <a:off x="7666286" y="4414539"/>
            <a:ext cx="2776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0368" name="Line 31"/>
          <p:cNvSpPr>
            <a:spLocks noChangeShapeType="1"/>
          </p:cNvSpPr>
          <p:nvPr/>
        </p:nvSpPr>
        <p:spPr bwMode="auto">
          <a:xfrm flipH="1">
            <a:off x="3757861" y="2455564"/>
            <a:ext cx="333375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69" name="Oval 32"/>
          <p:cNvSpPr>
            <a:spLocks noChangeAspect="1" noChangeArrowheads="1"/>
          </p:cNvSpPr>
          <p:nvPr/>
        </p:nvSpPr>
        <p:spPr bwMode="auto">
          <a:xfrm>
            <a:off x="4405561" y="3731914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0370" name="Oval 33"/>
          <p:cNvSpPr>
            <a:spLocks noChangeAspect="1" noChangeArrowheads="1"/>
          </p:cNvSpPr>
          <p:nvPr/>
        </p:nvSpPr>
        <p:spPr bwMode="auto">
          <a:xfrm>
            <a:off x="5075486" y="3385839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0371" name="Oval 34"/>
          <p:cNvSpPr>
            <a:spLocks noChangeAspect="1" noChangeArrowheads="1"/>
          </p:cNvSpPr>
          <p:nvPr/>
        </p:nvSpPr>
        <p:spPr bwMode="auto">
          <a:xfrm>
            <a:off x="7024936" y="2417464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0372" name="Rectangle 35"/>
          <p:cNvSpPr>
            <a:spLocks noChangeArrowheads="1"/>
          </p:cNvSpPr>
          <p:nvPr/>
        </p:nvSpPr>
        <p:spPr bwMode="auto">
          <a:xfrm>
            <a:off x="2651374" y="3158827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990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0373" name="Text Box 36"/>
          <p:cNvSpPr txBox="1">
            <a:spLocks noChangeArrowheads="1"/>
          </p:cNvSpPr>
          <p:nvPr/>
        </p:nvSpPr>
        <p:spPr bwMode="auto">
          <a:xfrm>
            <a:off x="2454524" y="3560464"/>
            <a:ext cx="617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9900"/>
                </a:solidFill>
                <a:latin typeface="Arial Narrow" panose="020B0606020202030204" pitchFamily="34" charset="0"/>
              </a:rPr>
              <a:t>V</a:t>
            </a:r>
            <a:r>
              <a:rPr lang="fr-FR" altLang="fr-FR" sz="1800" b="1" baseline="-25000">
                <a:solidFill>
                  <a:srgbClr val="FF9900"/>
                </a:solidFill>
                <a:latin typeface="Arial Narrow" panose="020B0606020202030204" pitchFamily="34" charset="0"/>
              </a:rPr>
              <a:t>max</a:t>
            </a:r>
            <a:r>
              <a:rPr lang="fr-FR" altLang="fr-FR" sz="1800" b="1">
                <a:solidFill>
                  <a:srgbClr val="FF99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0374" name="Line 37"/>
          <p:cNvSpPr>
            <a:spLocks noChangeShapeType="1"/>
          </p:cNvSpPr>
          <p:nvPr/>
        </p:nvSpPr>
        <p:spPr bwMode="auto">
          <a:xfrm>
            <a:off x="2578349" y="3544589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75" name="Line 38"/>
          <p:cNvSpPr>
            <a:spLocks noChangeShapeType="1"/>
          </p:cNvSpPr>
          <p:nvPr/>
        </p:nvSpPr>
        <p:spPr bwMode="auto">
          <a:xfrm>
            <a:off x="3262561" y="3789064"/>
            <a:ext cx="38100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grpSp>
        <p:nvGrpSpPr>
          <p:cNvPr id="100376" name="Group 39"/>
          <p:cNvGrpSpPr>
            <a:grpSpLocks/>
          </p:cNvGrpSpPr>
          <p:nvPr/>
        </p:nvGrpSpPr>
        <p:grpSpPr bwMode="auto">
          <a:xfrm>
            <a:off x="859086" y="4062114"/>
            <a:ext cx="1254125" cy="874713"/>
            <a:chOff x="314" y="3500"/>
            <a:chExt cx="790" cy="551"/>
          </a:xfrm>
        </p:grpSpPr>
        <p:sp>
          <p:nvSpPr>
            <p:cNvPr id="100412" name="Text Box 40"/>
            <p:cNvSpPr txBox="1">
              <a:spLocks noChangeArrowheads="1"/>
            </p:cNvSpPr>
            <p:nvPr/>
          </p:nvSpPr>
          <p:spPr bwMode="auto">
            <a:xfrm>
              <a:off x="543" y="3500"/>
              <a:ext cx="22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1 </a:t>
              </a:r>
            </a:p>
          </p:txBody>
        </p:sp>
        <p:sp>
          <p:nvSpPr>
            <p:cNvPr id="100413" name="Rectangle 41"/>
            <p:cNvSpPr>
              <a:spLocks noChangeArrowheads="1"/>
            </p:cNvSpPr>
            <p:nvPr/>
          </p:nvSpPr>
          <p:spPr bwMode="auto">
            <a:xfrm>
              <a:off x="496" y="3799"/>
              <a:ext cx="2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K</a:t>
              </a:r>
              <a:r>
                <a:rPr lang="fr-FR" altLang="fr-FR" sz="2000" b="1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M</a:t>
              </a:r>
              <a:endParaRPr lang="fr-FR" altLang="fr-FR" sz="4000" b="1" baseline="-25000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414" name="Line 42"/>
            <p:cNvSpPr>
              <a:spLocks noChangeShapeType="1"/>
            </p:cNvSpPr>
            <p:nvPr/>
          </p:nvSpPr>
          <p:spPr bwMode="auto">
            <a:xfrm>
              <a:off x="517" y="3752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15" name="Text Box 43"/>
            <p:cNvSpPr txBox="1">
              <a:spLocks noChangeArrowheads="1"/>
            </p:cNvSpPr>
            <p:nvPr/>
          </p:nvSpPr>
          <p:spPr bwMode="auto">
            <a:xfrm>
              <a:off x="314" y="3589"/>
              <a:ext cx="1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-</a:t>
              </a:r>
            </a:p>
          </p:txBody>
        </p:sp>
        <p:sp>
          <p:nvSpPr>
            <p:cNvPr id="100416" name="Line 44"/>
            <p:cNvSpPr>
              <a:spLocks noChangeShapeType="1"/>
            </p:cNvSpPr>
            <p:nvPr/>
          </p:nvSpPr>
          <p:spPr bwMode="auto">
            <a:xfrm>
              <a:off x="864" y="3804"/>
              <a:ext cx="240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0377" name="Text Box 45"/>
          <p:cNvSpPr txBox="1">
            <a:spLocks noChangeArrowheads="1"/>
          </p:cNvSpPr>
          <p:nvPr/>
        </p:nvSpPr>
        <p:spPr bwMode="auto">
          <a:xfrm>
            <a:off x="7886109" y="3058814"/>
            <a:ext cx="646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>
                <a:solidFill>
                  <a:srgbClr val="FF9900"/>
                </a:solidFill>
                <a:latin typeface="Arial Narrow" panose="020B0606020202030204" pitchFamily="34" charset="0"/>
              </a:rPr>
              <a:t>V</a:t>
            </a:r>
            <a:r>
              <a:rPr lang="fr-FR" altLang="fr-FR" sz="2000" b="1" baseline="-25000" dirty="0" err="1">
                <a:solidFill>
                  <a:srgbClr val="FF9900"/>
                </a:solidFill>
                <a:latin typeface="Arial Narrow" panose="020B0606020202030204" pitchFamily="34" charset="0"/>
              </a:rPr>
              <a:t>max</a:t>
            </a:r>
            <a:r>
              <a:rPr lang="fr-FR" altLang="fr-FR" sz="2000" b="1" baseline="-25000" dirty="0">
                <a:solidFill>
                  <a:srgbClr val="FF99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0378" name="Rectangle 46"/>
          <p:cNvSpPr>
            <a:spLocks noChangeArrowheads="1"/>
          </p:cNvSpPr>
          <p:nvPr/>
        </p:nvSpPr>
        <p:spPr bwMode="auto">
          <a:xfrm>
            <a:off x="7936161" y="2657177"/>
            <a:ext cx="453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9900"/>
                </a:solidFill>
                <a:latin typeface="Arial Narrow" panose="020B0606020202030204" pitchFamily="34" charset="0"/>
              </a:rPr>
              <a:t>K</a:t>
            </a:r>
            <a:r>
              <a:rPr lang="fr-FR" altLang="fr-FR" sz="2000" b="1" baseline="-25000">
                <a:solidFill>
                  <a:srgbClr val="FF9900"/>
                </a:solidFill>
                <a:latin typeface="Arial Narrow" panose="020B0606020202030204" pitchFamily="34" charset="0"/>
              </a:rPr>
              <a:t>M</a:t>
            </a:r>
            <a:endParaRPr lang="fr-FR" altLang="fr-FR" sz="4000" b="1" baseline="-2500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379" name="Line 47"/>
          <p:cNvSpPr>
            <a:spLocks noChangeShapeType="1"/>
          </p:cNvSpPr>
          <p:nvPr/>
        </p:nvSpPr>
        <p:spPr bwMode="auto">
          <a:xfrm>
            <a:off x="7959974" y="3058814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80" name="Text Box 48"/>
          <p:cNvSpPr txBox="1">
            <a:spLocks noChangeArrowheads="1"/>
          </p:cNvSpPr>
          <p:nvPr/>
        </p:nvSpPr>
        <p:spPr bwMode="auto">
          <a:xfrm>
            <a:off x="6675686" y="2819102"/>
            <a:ext cx="107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9900"/>
                </a:solidFill>
                <a:latin typeface="Arial Narrow" panose="020B0606020202030204" pitchFamily="34" charset="0"/>
              </a:rPr>
              <a:t>pente =</a:t>
            </a:r>
          </a:p>
        </p:txBody>
      </p:sp>
      <p:sp>
        <p:nvSpPr>
          <p:cNvPr id="100381" name="Line 49"/>
          <p:cNvSpPr>
            <a:spLocks noChangeShapeType="1"/>
          </p:cNvSpPr>
          <p:nvPr/>
        </p:nvSpPr>
        <p:spPr bwMode="auto">
          <a:xfrm>
            <a:off x="5472361" y="3266777"/>
            <a:ext cx="11239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00382" name="Arc 50"/>
          <p:cNvSpPr>
            <a:spLocks/>
          </p:cNvSpPr>
          <p:nvPr/>
        </p:nvSpPr>
        <p:spPr bwMode="auto">
          <a:xfrm>
            <a:off x="6131174" y="2961977"/>
            <a:ext cx="176212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grpSp>
        <p:nvGrpSpPr>
          <p:cNvPr id="100384" name="Group 76"/>
          <p:cNvGrpSpPr>
            <a:grpSpLocks/>
          </p:cNvGrpSpPr>
          <p:nvPr/>
        </p:nvGrpSpPr>
        <p:grpSpPr bwMode="auto">
          <a:xfrm>
            <a:off x="7502774" y="3458864"/>
            <a:ext cx="1066800" cy="469900"/>
            <a:chOff x="4787" y="1792"/>
            <a:chExt cx="672" cy="296"/>
          </a:xfrm>
        </p:grpSpPr>
        <p:sp>
          <p:nvSpPr>
            <p:cNvPr id="100410" name="Rectangle 55"/>
            <p:cNvSpPr>
              <a:spLocks noChangeArrowheads="1"/>
            </p:cNvSpPr>
            <p:nvPr/>
          </p:nvSpPr>
          <p:spPr bwMode="auto">
            <a:xfrm>
              <a:off x="4787" y="1792"/>
              <a:ext cx="672" cy="2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0411" name="Text Box 56"/>
            <p:cNvSpPr txBox="1">
              <a:spLocks noChangeArrowheads="1"/>
            </p:cNvSpPr>
            <p:nvPr/>
          </p:nvSpPr>
          <p:spPr bwMode="auto">
            <a:xfrm>
              <a:off x="4805" y="1839"/>
              <a:ext cx="5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1/k</a:t>
              </a:r>
              <a:r>
                <a:rPr lang="fr-FR" altLang="fr-FR" sz="1800" b="1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A</a:t>
              </a:r>
              <a:r>
                <a:rPr lang="fr-FR" altLang="fr-FR" sz="18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[E]</a:t>
              </a:r>
              <a:r>
                <a:rPr lang="fr-FR" altLang="fr-FR" sz="1800" b="1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T</a:t>
              </a:r>
            </a:p>
          </p:txBody>
        </p:sp>
      </p:grpSp>
      <p:sp>
        <p:nvSpPr>
          <p:cNvPr id="100385" name="Text Box 57"/>
          <p:cNvSpPr txBox="1">
            <a:spLocks noChangeArrowheads="1"/>
          </p:cNvSpPr>
          <p:nvPr/>
        </p:nvSpPr>
        <p:spPr bwMode="auto">
          <a:xfrm>
            <a:off x="916236" y="5133677"/>
            <a:ext cx="939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9900"/>
                </a:solidFill>
                <a:latin typeface="Arial Narrow" panose="020B0606020202030204" pitchFamily="34" charset="0"/>
              </a:rPr>
              <a:t>- k</a:t>
            </a:r>
            <a:r>
              <a:rPr lang="fr-FR" altLang="fr-FR" sz="1800" b="1" baseline="-25000">
                <a:solidFill>
                  <a:srgbClr val="FF9900"/>
                </a:solidFill>
                <a:latin typeface="Arial Narrow" panose="020B0606020202030204" pitchFamily="34" charset="0"/>
              </a:rPr>
              <a:t>A</a:t>
            </a:r>
            <a:r>
              <a:rPr lang="fr-FR" altLang="fr-FR" sz="1800" b="1">
                <a:solidFill>
                  <a:srgbClr val="FF9900"/>
                </a:solidFill>
                <a:latin typeface="Arial Narrow" panose="020B0606020202030204" pitchFamily="34" charset="0"/>
              </a:rPr>
              <a:t> / k</a:t>
            </a:r>
            <a:r>
              <a:rPr lang="fr-FR" altLang="fr-FR" sz="1800" b="1" baseline="-25000">
                <a:solidFill>
                  <a:srgbClr val="FF9900"/>
                </a:solidFill>
                <a:latin typeface="Arial Narrow" panose="020B0606020202030204" pitchFamily="34" charset="0"/>
              </a:rPr>
              <a:t>cat</a:t>
            </a:r>
          </a:p>
        </p:txBody>
      </p:sp>
      <p:grpSp>
        <p:nvGrpSpPr>
          <p:cNvPr id="100386" name="Group 75"/>
          <p:cNvGrpSpPr>
            <a:grpSpLocks/>
          </p:cNvGrpSpPr>
          <p:nvPr/>
        </p:nvGrpSpPr>
        <p:grpSpPr bwMode="auto">
          <a:xfrm>
            <a:off x="1681411" y="2709564"/>
            <a:ext cx="1422400" cy="469900"/>
            <a:chOff x="1120" y="1320"/>
            <a:chExt cx="896" cy="296"/>
          </a:xfrm>
        </p:grpSpPr>
        <p:sp>
          <p:nvSpPr>
            <p:cNvPr id="100408" name="Rectangle 59"/>
            <p:cNvSpPr>
              <a:spLocks noChangeArrowheads="1"/>
            </p:cNvSpPr>
            <p:nvPr/>
          </p:nvSpPr>
          <p:spPr bwMode="auto">
            <a:xfrm>
              <a:off x="1120" y="1320"/>
              <a:ext cx="896" cy="2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0409" name="Text Box 60"/>
            <p:cNvSpPr txBox="1">
              <a:spLocks noChangeArrowheads="1"/>
            </p:cNvSpPr>
            <p:nvPr/>
          </p:nvSpPr>
          <p:spPr bwMode="auto">
            <a:xfrm>
              <a:off x="1155" y="1343"/>
              <a:ext cx="7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1 / k</a:t>
              </a:r>
              <a:r>
                <a:rPr lang="fr-FR" altLang="fr-FR" sz="1800" b="1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cat</a:t>
              </a:r>
              <a:r>
                <a:rPr lang="fr-FR" altLang="fr-FR" sz="18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 [E]</a:t>
              </a:r>
              <a:r>
                <a:rPr lang="fr-FR" altLang="fr-FR" sz="1800" b="1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T</a:t>
              </a:r>
            </a:p>
          </p:txBody>
        </p:sp>
      </p:grpSp>
      <p:sp>
        <p:nvSpPr>
          <p:cNvPr id="100387" name="Oval 61"/>
          <p:cNvSpPr>
            <a:spLocks noChangeAspect="1" noChangeArrowheads="1"/>
          </p:cNvSpPr>
          <p:nvPr/>
        </p:nvSpPr>
        <p:spPr bwMode="auto">
          <a:xfrm>
            <a:off x="4134099" y="3863677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0388" name="Oval 62"/>
          <p:cNvSpPr>
            <a:spLocks noChangeAspect="1" noChangeArrowheads="1"/>
          </p:cNvSpPr>
          <p:nvPr/>
        </p:nvSpPr>
        <p:spPr bwMode="auto">
          <a:xfrm>
            <a:off x="4584949" y="3636664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grpSp>
        <p:nvGrpSpPr>
          <p:cNvPr id="100389" name="Group 63"/>
          <p:cNvGrpSpPr>
            <a:grpSpLocks/>
          </p:cNvGrpSpPr>
          <p:nvPr/>
        </p:nvGrpSpPr>
        <p:grpSpPr bwMode="auto">
          <a:xfrm>
            <a:off x="5623174" y="2882602"/>
            <a:ext cx="144462" cy="455612"/>
            <a:chOff x="1822" y="4040"/>
            <a:chExt cx="91" cy="128"/>
          </a:xfrm>
        </p:grpSpPr>
        <p:sp>
          <p:nvSpPr>
            <p:cNvPr id="100405" name="Line 64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06" name="Line 65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07" name="Line 66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0390" name="Oval 67"/>
          <p:cNvSpPr>
            <a:spLocks noChangeAspect="1" noChangeArrowheads="1"/>
          </p:cNvSpPr>
          <p:nvPr/>
        </p:nvSpPr>
        <p:spPr bwMode="auto">
          <a:xfrm>
            <a:off x="5643811" y="3103264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100391" name="Line 68"/>
          <p:cNvSpPr>
            <a:spLocks noChangeShapeType="1"/>
          </p:cNvSpPr>
          <p:nvPr/>
        </p:nvSpPr>
        <p:spPr bwMode="auto">
          <a:xfrm flipH="1">
            <a:off x="2157661" y="4051002"/>
            <a:ext cx="1790700" cy="900112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Arial Narrow" panose="020B0606020202030204" pitchFamily="34" charset="0"/>
            </a:endParaRPr>
          </a:p>
        </p:txBody>
      </p:sp>
      <p:grpSp>
        <p:nvGrpSpPr>
          <p:cNvPr id="100392" name="Group 69"/>
          <p:cNvGrpSpPr>
            <a:grpSpLocks/>
          </p:cNvGrpSpPr>
          <p:nvPr/>
        </p:nvGrpSpPr>
        <p:grpSpPr bwMode="auto">
          <a:xfrm>
            <a:off x="3815011" y="3965277"/>
            <a:ext cx="144463" cy="203200"/>
            <a:chOff x="1822" y="4040"/>
            <a:chExt cx="91" cy="128"/>
          </a:xfrm>
        </p:grpSpPr>
        <p:sp>
          <p:nvSpPr>
            <p:cNvPr id="100402" name="Line 70"/>
            <p:cNvSpPr>
              <a:spLocks noChangeShapeType="1"/>
            </p:cNvSpPr>
            <p:nvPr/>
          </p:nvSpPr>
          <p:spPr bwMode="auto">
            <a:xfrm>
              <a:off x="1868" y="4040"/>
              <a:ext cx="0" cy="1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03" name="Line 71"/>
            <p:cNvSpPr>
              <a:spLocks noChangeShapeType="1"/>
            </p:cNvSpPr>
            <p:nvPr/>
          </p:nvSpPr>
          <p:spPr bwMode="auto">
            <a:xfrm>
              <a:off x="1822" y="4168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0404" name="Line 72"/>
            <p:cNvSpPr>
              <a:spLocks noChangeShapeType="1"/>
            </p:cNvSpPr>
            <p:nvPr/>
          </p:nvSpPr>
          <p:spPr bwMode="auto">
            <a:xfrm>
              <a:off x="1822" y="4040"/>
              <a:ext cx="9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0393" name="Oval 73"/>
          <p:cNvSpPr>
            <a:spLocks noChangeAspect="1" noChangeArrowheads="1"/>
          </p:cNvSpPr>
          <p:nvPr/>
        </p:nvSpPr>
        <p:spPr bwMode="auto">
          <a:xfrm>
            <a:off x="3834061" y="4017664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Narrow" panose="020B0606020202030204" pitchFamily="34" charset="0"/>
            </a:endParaRPr>
          </a:p>
        </p:txBody>
      </p:sp>
      <p:sp>
        <p:nvSpPr>
          <p:cNvPr id="450634" name="Text Box 74"/>
          <p:cNvSpPr txBox="1">
            <a:spLocks noChangeArrowheads="1"/>
          </p:cNvSpPr>
          <p:nvPr/>
        </p:nvSpPr>
        <p:spPr bwMode="auto">
          <a:xfrm>
            <a:off x="395536" y="5889327"/>
            <a:ext cx="8375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Il s'agit de la représentation </a:t>
            </a:r>
            <a:r>
              <a:rPr lang="fr-FR" altLang="fr-FR" sz="2000">
                <a:solidFill>
                  <a:srgbClr val="FF0000"/>
                </a:solidFill>
                <a:latin typeface="Arial Narrow" panose="020B0606020202030204" pitchFamily="34" charset="0"/>
              </a:rPr>
              <a:t>la plus utilisée par les enzymologistes </a:t>
            </a:r>
            <a:r>
              <a:rPr lang="fr-FR" altLang="fr-FR" sz="2000">
                <a:latin typeface="Arial Narrow" panose="020B0606020202030204" pitchFamily="34" charset="0"/>
              </a:rPr>
              <a:t>même s'il vaudrait mieux utiliser d'autres représentations plus adaptées…</a:t>
            </a:r>
          </a:p>
        </p:txBody>
      </p: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179512" y="1484784"/>
            <a:ext cx="2363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Lineweaver</a:t>
            </a:r>
            <a:r>
              <a:rPr lang="fr-FR" altLang="fr-FR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- </a:t>
            </a:r>
            <a:r>
              <a:rPr lang="fr-FR" altLang="fr-FR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Burk</a:t>
            </a:r>
            <a:endParaRPr lang="fr-FR" altLang="fr-FR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85" name="Forme libre 84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Triangle isocèle 85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riangle isocèle 86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9" name="Picture 22" descr="j04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122"/>
          <p:cNvGrpSpPr>
            <a:grpSpLocks/>
          </p:cNvGrpSpPr>
          <p:nvPr/>
        </p:nvGrpSpPr>
        <p:grpSpPr bwMode="auto">
          <a:xfrm>
            <a:off x="266700" y="2166144"/>
            <a:ext cx="3400425" cy="1092200"/>
            <a:chOff x="276" y="3021"/>
            <a:chExt cx="2142" cy="688"/>
          </a:xfrm>
        </p:grpSpPr>
        <p:sp>
          <p:nvSpPr>
            <p:cNvPr id="101470" name="Text Box 123"/>
            <p:cNvSpPr txBox="1">
              <a:spLocks noChangeArrowheads="1"/>
            </p:cNvSpPr>
            <p:nvPr/>
          </p:nvSpPr>
          <p:spPr bwMode="auto">
            <a:xfrm>
              <a:off x="309" y="302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1471" name="Text Box 124"/>
            <p:cNvSpPr txBox="1">
              <a:spLocks noChangeArrowheads="1"/>
            </p:cNvSpPr>
            <p:nvPr/>
          </p:nvSpPr>
          <p:spPr bwMode="auto">
            <a:xfrm>
              <a:off x="751" y="3418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1472" name="Rectangle 125"/>
            <p:cNvSpPr>
              <a:spLocks noChangeArrowheads="1"/>
            </p:cNvSpPr>
            <p:nvPr/>
          </p:nvSpPr>
          <p:spPr bwMode="auto">
            <a:xfrm>
              <a:off x="1446" y="3418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101473" name="Rectangle 126"/>
            <p:cNvSpPr>
              <a:spLocks noChangeArrowheads="1"/>
            </p:cNvSpPr>
            <p:nvPr/>
          </p:nvSpPr>
          <p:spPr bwMode="auto">
            <a:xfrm>
              <a:off x="2116" y="302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1474" name="Rectangle 127"/>
            <p:cNvSpPr>
              <a:spLocks noChangeArrowheads="1"/>
            </p:cNvSpPr>
            <p:nvPr/>
          </p:nvSpPr>
          <p:spPr bwMode="auto">
            <a:xfrm>
              <a:off x="847" y="3021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101475" name="Rectangle 128"/>
            <p:cNvSpPr>
              <a:spLocks noChangeArrowheads="1"/>
            </p:cNvSpPr>
            <p:nvPr/>
          </p:nvSpPr>
          <p:spPr bwMode="auto">
            <a:xfrm>
              <a:off x="1249" y="3175"/>
              <a:ext cx="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x</a:t>
              </a:r>
            </a:p>
          </p:txBody>
        </p:sp>
        <p:sp>
          <p:nvSpPr>
            <p:cNvPr id="101476" name="Rectangle 129"/>
            <p:cNvSpPr>
              <a:spLocks noChangeArrowheads="1"/>
            </p:cNvSpPr>
            <p:nvPr/>
          </p:nvSpPr>
          <p:spPr bwMode="auto">
            <a:xfrm>
              <a:off x="291" y="3418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101477" name="Rectangle 130"/>
            <p:cNvSpPr>
              <a:spLocks noChangeArrowheads="1"/>
            </p:cNvSpPr>
            <p:nvPr/>
          </p:nvSpPr>
          <p:spPr bwMode="auto">
            <a:xfrm>
              <a:off x="604" y="319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101478" name="Line 131"/>
            <p:cNvSpPr>
              <a:spLocks noChangeShapeType="1"/>
            </p:cNvSpPr>
            <p:nvPr/>
          </p:nvSpPr>
          <p:spPr bwMode="auto">
            <a:xfrm>
              <a:off x="276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79" name="Line 132"/>
            <p:cNvSpPr>
              <a:spLocks noChangeShapeType="1"/>
            </p:cNvSpPr>
            <p:nvPr/>
          </p:nvSpPr>
          <p:spPr bwMode="auto">
            <a:xfrm>
              <a:off x="884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80" name="Line 133"/>
            <p:cNvSpPr>
              <a:spLocks noChangeShapeType="1"/>
            </p:cNvSpPr>
            <p:nvPr/>
          </p:nvSpPr>
          <p:spPr bwMode="auto">
            <a:xfrm>
              <a:off x="1488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81" name="Text Box 134"/>
            <p:cNvSpPr txBox="1">
              <a:spLocks noChangeArrowheads="1"/>
            </p:cNvSpPr>
            <p:nvPr/>
          </p:nvSpPr>
          <p:spPr bwMode="auto">
            <a:xfrm>
              <a:off x="1520" y="3021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1482" name="Rectangle 135"/>
            <p:cNvSpPr>
              <a:spLocks noChangeArrowheads="1"/>
            </p:cNvSpPr>
            <p:nvPr/>
          </p:nvSpPr>
          <p:spPr bwMode="auto">
            <a:xfrm>
              <a:off x="1820" y="319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101483" name="Text Box 136"/>
            <p:cNvSpPr txBox="1">
              <a:spLocks noChangeArrowheads="1"/>
            </p:cNvSpPr>
            <p:nvPr/>
          </p:nvSpPr>
          <p:spPr bwMode="auto">
            <a:xfrm>
              <a:off x="1951" y="3418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1484" name="Line 137"/>
            <p:cNvSpPr>
              <a:spLocks noChangeShapeType="1"/>
            </p:cNvSpPr>
            <p:nvPr/>
          </p:nvSpPr>
          <p:spPr bwMode="auto">
            <a:xfrm>
              <a:off x="2084" y="334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01380" name="Text Box 138"/>
          <p:cNvSpPr txBox="1">
            <a:spLocks noChangeArrowheads="1"/>
          </p:cNvSpPr>
          <p:nvPr/>
        </p:nvSpPr>
        <p:spPr bwMode="auto">
          <a:xfrm>
            <a:off x="171450" y="1804754"/>
            <a:ext cx="4977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 Narrow" panose="020B0606020202030204" pitchFamily="34" charset="0"/>
              </a:rPr>
              <a:t>Si on multiplie l'égalité de </a:t>
            </a:r>
            <a:r>
              <a:rPr lang="fr-FR" altLang="fr-FR" sz="2000" dirty="0" err="1">
                <a:latin typeface="Arial Narrow" panose="020B0606020202030204" pitchFamily="34" charset="0"/>
              </a:rPr>
              <a:t>Lineweaver-Burk</a:t>
            </a:r>
            <a:r>
              <a:rPr lang="fr-FR" altLang="fr-FR" sz="2000" dirty="0">
                <a:latin typeface="Arial Narrow" panose="020B0606020202030204" pitchFamily="34" charset="0"/>
              </a:rPr>
              <a:t> par [S] :</a:t>
            </a:r>
          </a:p>
        </p:txBody>
      </p:sp>
      <p:sp>
        <p:nvSpPr>
          <p:cNvPr id="101381" name="Text Box 139"/>
          <p:cNvSpPr txBox="1">
            <a:spLocks noChangeArrowheads="1"/>
          </p:cNvSpPr>
          <p:nvPr/>
        </p:nvSpPr>
        <p:spPr bwMode="auto">
          <a:xfrm>
            <a:off x="3960813" y="2463006"/>
            <a:ext cx="862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 Narrow" panose="020B0606020202030204" pitchFamily="34" charset="0"/>
              </a:rPr>
              <a:t>devient</a:t>
            </a:r>
          </a:p>
        </p:txBody>
      </p:sp>
      <p:grpSp>
        <p:nvGrpSpPr>
          <p:cNvPr id="101382" name="Group 242"/>
          <p:cNvGrpSpPr>
            <a:grpSpLocks/>
          </p:cNvGrpSpPr>
          <p:nvPr/>
        </p:nvGrpSpPr>
        <p:grpSpPr bwMode="auto">
          <a:xfrm>
            <a:off x="5386388" y="2140744"/>
            <a:ext cx="3556000" cy="1143000"/>
            <a:chOff x="3393" y="1139"/>
            <a:chExt cx="2240" cy="7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1456" name="Rectangle 156"/>
            <p:cNvSpPr>
              <a:spLocks noChangeArrowheads="1"/>
            </p:cNvSpPr>
            <p:nvPr/>
          </p:nvSpPr>
          <p:spPr bwMode="auto">
            <a:xfrm>
              <a:off x="3393" y="1139"/>
              <a:ext cx="2240" cy="7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57" name="Text Box 141"/>
            <p:cNvSpPr txBox="1">
              <a:spLocks noChangeArrowheads="1"/>
            </p:cNvSpPr>
            <p:nvPr/>
          </p:nvSpPr>
          <p:spPr bwMode="auto">
            <a:xfrm>
              <a:off x="3477" y="1162"/>
              <a:ext cx="311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101458" name="Text Box 142"/>
            <p:cNvSpPr txBox="1">
              <a:spLocks noChangeArrowheads="1"/>
            </p:cNvSpPr>
            <p:nvPr/>
          </p:nvSpPr>
          <p:spPr bwMode="auto">
            <a:xfrm>
              <a:off x="3935" y="1559"/>
              <a:ext cx="467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1459" name="Rectangle 143"/>
            <p:cNvSpPr>
              <a:spLocks noChangeArrowheads="1"/>
            </p:cNvSpPr>
            <p:nvPr/>
          </p:nvSpPr>
          <p:spPr bwMode="auto">
            <a:xfrm>
              <a:off x="5217" y="1321"/>
              <a:ext cx="311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101460" name="Rectangle 144"/>
            <p:cNvSpPr>
              <a:spLocks noChangeArrowheads="1"/>
            </p:cNvSpPr>
            <p:nvPr/>
          </p:nvSpPr>
          <p:spPr bwMode="auto">
            <a:xfrm>
              <a:off x="4734" y="1162"/>
              <a:ext cx="205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1461" name="Rectangle 145"/>
            <p:cNvSpPr>
              <a:spLocks noChangeArrowheads="1"/>
            </p:cNvSpPr>
            <p:nvPr/>
          </p:nvSpPr>
          <p:spPr bwMode="auto">
            <a:xfrm>
              <a:off x="4031" y="1162"/>
              <a:ext cx="310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101462" name="Rectangle 146"/>
            <p:cNvSpPr>
              <a:spLocks noChangeArrowheads="1"/>
            </p:cNvSpPr>
            <p:nvPr/>
          </p:nvSpPr>
          <p:spPr bwMode="auto">
            <a:xfrm>
              <a:off x="5048" y="1325"/>
              <a:ext cx="196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x</a:t>
              </a:r>
            </a:p>
          </p:txBody>
        </p:sp>
        <p:sp>
          <p:nvSpPr>
            <p:cNvPr id="101463" name="Rectangle 147"/>
            <p:cNvSpPr>
              <a:spLocks noChangeArrowheads="1"/>
            </p:cNvSpPr>
            <p:nvPr/>
          </p:nvSpPr>
          <p:spPr bwMode="auto">
            <a:xfrm>
              <a:off x="3533" y="1559"/>
              <a:ext cx="219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101464" name="Rectangle 148"/>
            <p:cNvSpPr>
              <a:spLocks noChangeArrowheads="1"/>
            </p:cNvSpPr>
            <p:nvPr/>
          </p:nvSpPr>
          <p:spPr bwMode="auto">
            <a:xfrm>
              <a:off x="3788" y="1340"/>
              <a:ext cx="209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=</a:t>
              </a:r>
            </a:p>
          </p:txBody>
        </p:sp>
        <p:sp>
          <p:nvSpPr>
            <p:cNvPr id="101465" name="Line 149"/>
            <p:cNvSpPr>
              <a:spLocks noChangeShapeType="1"/>
            </p:cNvSpPr>
            <p:nvPr/>
          </p:nvSpPr>
          <p:spPr bwMode="auto">
            <a:xfrm>
              <a:off x="3518" y="1485"/>
              <a:ext cx="28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66" name="Line 150"/>
            <p:cNvSpPr>
              <a:spLocks noChangeShapeType="1"/>
            </p:cNvSpPr>
            <p:nvPr/>
          </p:nvSpPr>
          <p:spPr bwMode="auto">
            <a:xfrm>
              <a:off x="4068" y="1485"/>
              <a:ext cx="28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67" name="Rectangle 153"/>
            <p:cNvSpPr>
              <a:spLocks noChangeArrowheads="1"/>
            </p:cNvSpPr>
            <p:nvPr/>
          </p:nvSpPr>
          <p:spPr bwMode="auto">
            <a:xfrm>
              <a:off x="4438" y="1340"/>
              <a:ext cx="209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101468" name="Text Box 154"/>
            <p:cNvSpPr txBox="1">
              <a:spLocks noChangeArrowheads="1"/>
            </p:cNvSpPr>
            <p:nvPr/>
          </p:nvSpPr>
          <p:spPr bwMode="auto">
            <a:xfrm>
              <a:off x="4569" y="1559"/>
              <a:ext cx="467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1469" name="Line 155"/>
            <p:cNvSpPr>
              <a:spLocks noChangeShapeType="1"/>
            </p:cNvSpPr>
            <p:nvPr/>
          </p:nvSpPr>
          <p:spPr bwMode="auto">
            <a:xfrm>
              <a:off x="4702" y="1485"/>
              <a:ext cx="28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3433" name="Group 243"/>
          <p:cNvGrpSpPr>
            <a:grpSpLocks/>
          </p:cNvGrpSpPr>
          <p:nvPr/>
        </p:nvGrpSpPr>
        <p:grpSpPr bwMode="auto">
          <a:xfrm>
            <a:off x="338138" y="3658394"/>
            <a:ext cx="8564563" cy="3108325"/>
            <a:chOff x="213" y="2095"/>
            <a:chExt cx="5395" cy="1958"/>
          </a:xfrm>
        </p:grpSpPr>
        <p:grpSp>
          <p:nvGrpSpPr>
            <p:cNvPr id="101392" name="Group 229"/>
            <p:cNvGrpSpPr>
              <a:grpSpLocks/>
            </p:cNvGrpSpPr>
            <p:nvPr/>
          </p:nvGrpSpPr>
          <p:grpSpPr bwMode="auto">
            <a:xfrm>
              <a:off x="3740" y="2733"/>
              <a:ext cx="91" cy="128"/>
              <a:chOff x="1822" y="4040"/>
              <a:chExt cx="91" cy="128"/>
            </a:xfrm>
          </p:grpSpPr>
          <p:sp>
            <p:nvSpPr>
              <p:cNvPr id="101453" name="Line 230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54" name="Line 231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55" name="Line 232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1393" name="Group 233"/>
            <p:cNvGrpSpPr>
              <a:grpSpLocks/>
            </p:cNvGrpSpPr>
            <p:nvPr/>
          </p:nvGrpSpPr>
          <p:grpSpPr bwMode="auto">
            <a:xfrm>
              <a:off x="4611" y="2303"/>
              <a:ext cx="91" cy="128"/>
              <a:chOff x="1822" y="4040"/>
              <a:chExt cx="91" cy="128"/>
            </a:xfrm>
          </p:grpSpPr>
          <p:sp>
            <p:nvSpPr>
              <p:cNvPr id="101450" name="Line 234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51" name="Line 235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52" name="Line 236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1394" name="Group 237"/>
            <p:cNvGrpSpPr>
              <a:grpSpLocks/>
            </p:cNvGrpSpPr>
            <p:nvPr/>
          </p:nvGrpSpPr>
          <p:grpSpPr bwMode="auto">
            <a:xfrm>
              <a:off x="3384" y="2911"/>
              <a:ext cx="91" cy="128"/>
              <a:chOff x="1822" y="4040"/>
              <a:chExt cx="91" cy="128"/>
            </a:xfrm>
          </p:grpSpPr>
          <p:sp>
            <p:nvSpPr>
              <p:cNvPr id="101447" name="Line 238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8" name="Line 239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9" name="Line 240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1395" name="Group 165"/>
            <p:cNvGrpSpPr>
              <a:grpSpLocks/>
            </p:cNvGrpSpPr>
            <p:nvPr/>
          </p:nvGrpSpPr>
          <p:grpSpPr bwMode="auto">
            <a:xfrm>
              <a:off x="2956" y="3133"/>
              <a:ext cx="91" cy="128"/>
              <a:chOff x="1822" y="4040"/>
              <a:chExt cx="91" cy="128"/>
            </a:xfrm>
          </p:grpSpPr>
          <p:sp>
            <p:nvSpPr>
              <p:cNvPr id="101444" name="Line 166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5" name="Line 167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6" name="Line 168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1396" name="Group 169"/>
            <p:cNvGrpSpPr>
              <a:grpSpLocks/>
            </p:cNvGrpSpPr>
            <p:nvPr/>
          </p:nvGrpSpPr>
          <p:grpSpPr bwMode="auto">
            <a:xfrm>
              <a:off x="3073" y="3069"/>
              <a:ext cx="91" cy="128"/>
              <a:chOff x="1822" y="4040"/>
              <a:chExt cx="91" cy="128"/>
            </a:xfrm>
          </p:grpSpPr>
          <p:sp>
            <p:nvSpPr>
              <p:cNvPr id="101441" name="Line 170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2" name="Line 171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3" name="Line 172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1397" name="Group 173"/>
            <p:cNvGrpSpPr>
              <a:grpSpLocks/>
            </p:cNvGrpSpPr>
            <p:nvPr/>
          </p:nvGrpSpPr>
          <p:grpSpPr bwMode="auto">
            <a:xfrm>
              <a:off x="2787" y="3215"/>
              <a:ext cx="91" cy="128"/>
              <a:chOff x="1822" y="4040"/>
              <a:chExt cx="91" cy="128"/>
            </a:xfrm>
          </p:grpSpPr>
          <p:sp>
            <p:nvSpPr>
              <p:cNvPr id="101438" name="Line 174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39" name="Line 175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40" name="Line 176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1398" name="Line 178"/>
            <p:cNvSpPr>
              <a:spLocks noChangeShapeType="1"/>
            </p:cNvSpPr>
            <p:nvPr/>
          </p:nvSpPr>
          <p:spPr bwMode="auto">
            <a:xfrm>
              <a:off x="956" y="3944"/>
              <a:ext cx="39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399" name="Line 179"/>
            <p:cNvSpPr>
              <a:spLocks noChangeShapeType="1"/>
            </p:cNvSpPr>
            <p:nvPr/>
          </p:nvSpPr>
          <p:spPr bwMode="auto">
            <a:xfrm flipV="1">
              <a:off x="2492" y="2120"/>
              <a:ext cx="0" cy="1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00" name="Text Box 180"/>
            <p:cNvSpPr txBox="1">
              <a:spLocks noChangeArrowheads="1"/>
            </p:cNvSpPr>
            <p:nvPr/>
          </p:nvSpPr>
          <p:spPr bwMode="auto">
            <a:xfrm>
              <a:off x="2153" y="209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101401" name="Rectangle 181"/>
            <p:cNvSpPr>
              <a:spLocks noChangeArrowheads="1"/>
            </p:cNvSpPr>
            <p:nvPr/>
          </p:nvSpPr>
          <p:spPr bwMode="auto">
            <a:xfrm>
              <a:off x="4879" y="3820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101402" name="Rectangle 182"/>
            <p:cNvSpPr>
              <a:spLocks noChangeArrowheads="1"/>
            </p:cNvSpPr>
            <p:nvPr/>
          </p:nvSpPr>
          <p:spPr bwMode="auto">
            <a:xfrm>
              <a:off x="2193" y="2348"/>
              <a:ext cx="1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v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i</a:t>
              </a:r>
            </a:p>
          </p:txBody>
        </p:sp>
        <p:sp>
          <p:nvSpPr>
            <p:cNvPr id="101403" name="Line 183"/>
            <p:cNvSpPr>
              <a:spLocks noChangeShapeType="1"/>
            </p:cNvSpPr>
            <p:nvPr/>
          </p:nvSpPr>
          <p:spPr bwMode="auto">
            <a:xfrm>
              <a:off x="2240" y="2338"/>
              <a:ext cx="1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04" name="Line 186"/>
            <p:cNvSpPr>
              <a:spLocks noChangeShapeType="1"/>
            </p:cNvSpPr>
            <p:nvPr/>
          </p:nvSpPr>
          <p:spPr bwMode="auto">
            <a:xfrm flipH="1">
              <a:off x="2564" y="2360"/>
              <a:ext cx="2100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05" name="Oval 187"/>
            <p:cNvSpPr>
              <a:spLocks noChangeAspect="1" noChangeArrowheads="1"/>
            </p:cNvSpPr>
            <p:nvPr/>
          </p:nvSpPr>
          <p:spPr bwMode="auto">
            <a:xfrm>
              <a:off x="2972" y="3164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06" name="Oval 188"/>
            <p:cNvSpPr>
              <a:spLocks noChangeAspect="1" noChangeArrowheads="1"/>
            </p:cNvSpPr>
            <p:nvPr/>
          </p:nvSpPr>
          <p:spPr bwMode="auto">
            <a:xfrm>
              <a:off x="3394" y="2946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07" name="Oval 189"/>
            <p:cNvSpPr>
              <a:spLocks noChangeAspect="1" noChangeArrowheads="1"/>
            </p:cNvSpPr>
            <p:nvPr/>
          </p:nvSpPr>
          <p:spPr bwMode="auto">
            <a:xfrm>
              <a:off x="4622" y="2336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08" name="Rectangle 190"/>
            <p:cNvSpPr>
              <a:spLocks noChangeArrowheads="1"/>
            </p:cNvSpPr>
            <p:nvPr/>
          </p:nvSpPr>
          <p:spPr bwMode="auto">
            <a:xfrm>
              <a:off x="1815" y="2803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9900"/>
                  </a:solidFill>
                  <a:latin typeface="Arial Narrow" panose="020B0606020202030204" pitchFamily="34" charset="0"/>
                </a:rPr>
                <a:t>K</a:t>
              </a:r>
              <a:r>
                <a:rPr lang="fr-FR" altLang="fr-FR" sz="1800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M</a:t>
              </a:r>
            </a:p>
          </p:txBody>
        </p:sp>
        <p:sp>
          <p:nvSpPr>
            <p:cNvPr id="101409" name="Text Box 191"/>
            <p:cNvSpPr txBox="1">
              <a:spLocks noChangeArrowheads="1"/>
            </p:cNvSpPr>
            <p:nvPr/>
          </p:nvSpPr>
          <p:spPr bwMode="auto">
            <a:xfrm>
              <a:off x="1743" y="3056"/>
              <a:ext cx="3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9900"/>
                  </a:solidFill>
                  <a:latin typeface="Arial Narrow" panose="020B0606020202030204" pitchFamily="34" charset="0"/>
                </a:rPr>
                <a:t>V</a:t>
              </a:r>
              <a:r>
                <a:rPr lang="fr-FR" altLang="fr-FR" sz="1800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max</a:t>
              </a:r>
              <a:r>
                <a:rPr lang="fr-FR" altLang="fr-FR" sz="1800">
                  <a:solidFill>
                    <a:srgbClr val="FF9900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1410" name="Line 192"/>
            <p:cNvSpPr>
              <a:spLocks noChangeShapeType="1"/>
            </p:cNvSpPr>
            <p:nvPr/>
          </p:nvSpPr>
          <p:spPr bwMode="auto">
            <a:xfrm>
              <a:off x="1821" y="3046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11" name="Line 193"/>
            <p:cNvSpPr>
              <a:spLocks noChangeShapeType="1"/>
            </p:cNvSpPr>
            <p:nvPr/>
          </p:nvSpPr>
          <p:spPr bwMode="auto">
            <a:xfrm>
              <a:off x="2252" y="3200"/>
              <a:ext cx="240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12" name="Rectangle 196"/>
            <p:cNvSpPr>
              <a:spLocks noChangeArrowheads="1"/>
            </p:cNvSpPr>
            <p:nvPr/>
          </p:nvSpPr>
          <p:spPr bwMode="auto">
            <a:xfrm>
              <a:off x="957" y="3452"/>
              <a:ext cx="3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9900"/>
                  </a:solidFill>
                  <a:latin typeface="Arial Narrow" panose="020B0606020202030204" pitchFamily="34" charset="0"/>
                </a:rPr>
                <a:t>- K</a:t>
              </a:r>
              <a:r>
                <a:rPr lang="fr-FR" altLang="fr-FR" sz="2000" baseline="-25000">
                  <a:solidFill>
                    <a:srgbClr val="FF9900"/>
                  </a:solidFill>
                  <a:latin typeface="Arial Narrow" panose="020B0606020202030204" pitchFamily="34" charset="0"/>
                </a:rPr>
                <a:t>M</a:t>
              </a:r>
              <a:endParaRPr lang="fr-FR" altLang="fr-FR" sz="4000" baseline="-25000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413" name="Line 199"/>
            <p:cNvSpPr>
              <a:spLocks noChangeShapeType="1"/>
            </p:cNvSpPr>
            <p:nvPr/>
          </p:nvSpPr>
          <p:spPr bwMode="auto">
            <a:xfrm>
              <a:off x="1288" y="3676"/>
              <a:ext cx="240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14" name="Text Box 200"/>
            <p:cNvSpPr txBox="1">
              <a:spLocks noChangeArrowheads="1"/>
            </p:cNvSpPr>
            <p:nvPr/>
          </p:nvSpPr>
          <p:spPr bwMode="auto">
            <a:xfrm>
              <a:off x="5193" y="2740"/>
              <a:ext cx="3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dirty="0" err="1">
                  <a:solidFill>
                    <a:srgbClr val="FF9900"/>
                  </a:solidFill>
                  <a:latin typeface="Arial Narrow" panose="020B0606020202030204" pitchFamily="34" charset="0"/>
                </a:rPr>
                <a:t>V</a:t>
              </a:r>
              <a:r>
                <a:rPr lang="fr-FR" altLang="fr-FR" sz="2000" baseline="-25000" dirty="0" err="1">
                  <a:solidFill>
                    <a:srgbClr val="FF9900"/>
                  </a:solidFill>
                  <a:latin typeface="Arial Narrow" panose="020B0606020202030204" pitchFamily="34" charset="0"/>
                </a:rPr>
                <a:t>max</a:t>
              </a:r>
              <a:r>
                <a:rPr lang="fr-FR" altLang="fr-FR" sz="2000" baseline="-25000" dirty="0">
                  <a:solidFill>
                    <a:srgbClr val="FF9900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1415" name="Rectangle 201"/>
            <p:cNvSpPr>
              <a:spLocks noChangeArrowheads="1"/>
            </p:cNvSpPr>
            <p:nvPr/>
          </p:nvSpPr>
          <p:spPr bwMode="auto">
            <a:xfrm>
              <a:off x="5252" y="2487"/>
              <a:ext cx="1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9900"/>
                  </a:solidFill>
                  <a:latin typeface="Arial Narrow" panose="020B0606020202030204" pitchFamily="34" charset="0"/>
                </a:rPr>
                <a:t>1</a:t>
              </a:r>
              <a:endParaRPr lang="fr-FR" altLang="fr-FR" sz="4000" baseline="-25000">
                <a:solidFill>
                  <a:srgbClr val="FF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416" name="Line 202"/>
            <p:cNvSpPr>
              <a:spLocks noChangeShapeType="1"/>
            </p:cNvSpPr>
            <p:nvPr/>
          </p:nvSpPr>
          <p:spPr bwMode="auto">
            <a:xfrm>
              <a:off x="5211" y="2740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17" name="Text Box 203"/>
            <p:cNvSpPr txBox="1">
              <a:spLocks noChangeArrowheads="1"/>
            </p:cNvSpPr>
            <p:nvPr/>
          </p:nvSpPr>
          <p:spPr bwMode="auto">
            <a:xfrm>
              <a:off x="4402" y="2589"/>
              <a:ext cx="6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9900"/>
                  </a:solidFill>
                  <a:latin typeface="Arial Narrow" panose="020B0606020202030204" pitchFamily="34" charset="0"/>
                </a:rPr>
                <a:t>pente =</a:t>
              </a:r>
            </a:p>
          </p:txBody>
        </p:sp>
        <p:sp>
          <p:nvSpPr>
            <p:cNvPr id="101418" name="Line 204"/>
            <p:cNvSpPr>
              <a:spLocks noChangeShapeType="1"/>
            </p:cNvSpPr>
            <p:nvPr/>
          </p:nvSpPr>
          <p:spPr bwMode="auto">
            <a:xfrm>
              <a:off x="3644" y="2871"/>
              <a:ext cx="708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1419" name="Arc 205"/>
            <p:cNvSpPr>
              <a:spLocks/>
            </p:cNvSpPr>
            <p:nvPr/>
          </p:nvSpPr>
          <p:spPr bwMode="auto">
            <a:xfrm>
              <a:off x="4059" y="2679"/>
              <a:ext cx="111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grpSp>
          <p:nvGrpSpPr>
            <p:cNvPr id="101420" name="Group 206"/>
            <p:cNvGrpSpPr>
              <a:grpSpLocks/>
            </p:cNvGrpSpPr>
            <p:nvPr/>
          </p:nvGrpSpPr>
          <p:grpSpPr bwMode="auto">
            <a:xfrm>
              <a:off x="4910" y="2992"/>
              <a:ext cx="698" cy="296"/>
              <a:chOff x="4774" y="1792"/>
              <a:chExt cx="698" cy="296"/>
            </a:xfrm>
          </p:grpSpPr>
          <p:sp>
            <p:nvSpPr>
              <p:cNvPr id="101436" name="Rectangle 207"/>
              <p:cNvSpPr>
                <a:spLocks noChangeArrowheads="1"/>
              </p:cNvSpPr>
              <p:nvPr/>
            </p:nvSpPr>
            <p:spPr bwMode="auto">
              <a:xfrm>
                <a:off x="4800" y="1792"/>
                <a:ext cx="672" cy="2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37" name="Text Box 208"/>
              <p:cNvSpPr txBox="1">
                <a:spLocks noChangeArrowheads="1"/>
              </p:cNvSpPr>
              <p:nvPr/>
            </p:nvSpPr>
            <p:spPr bwMode="auto">
              <a:xfrm>
                <a:off x="4774" y="1839"/>
                <a:ext cx="61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1/k</a:t>
                </a:r>
                <a:r>
                  <a:rPr lang="fr-FR" altLang="fr-FR" sz="1800" baseline="-250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cat</a:t>
                </a:r>
                <a:r>
                  <a:rPr lang="fr-FR" altLang="fr-FR" sz="18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 [E]</a:t>
                </a:r>
                <a:r>
                  <a:rPr lang="fr-FR" altLang="fr-FR" sz="1800" baseline="-250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T</a:t>
                </a:r>
              </a:p>
            </p:txBody>
          </p:sp>
        </p:grpSp>
        <p:grpSp>
          <p:nvGrpSpPr>
            <p:cNvPr id="101421" name="Group 228"/>
            <p:cNvGrpSpPr>
              <a:grpSpLocks/>
            </p:cNvGrpSpPr>
            <p:nvPr/>
          </p:nvGrpSpPr>
          <p:grpSpPr bwMode="auto">
            <a:xfrm>
              <a:off x="213" y="3640"/>
              <a:ext cx="681" cy="296"/>
              <a:chOff x="771" y="3959"/>
              <a:chExt cx="681" cy="296"/>
            </a:xfrm>
          </p:grpSpPr>
          <p:sp>
            <p:nvSpPr>
              <p:cNvPr id="101434" name="Rectangle 177"/>
              <p:cNvSpPr>
                <a:spLocks noChangeArrowheads="1"/>
              </p:cNvSpPr>
              <p:nvPr/>
            </p:nvSpPr>
            <p:spPr bwMode="auto">
              <a:xfrm>
                <a:off x="780" y="3959"/>
                <a:ext cx="672" cy="2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35" name="Text Box 209"/>
              <p:cNvSpPr txBox="1">
                <a:spLocks noChangeArrowheads="1"/>
              </p:cNvSpPr>
              <p:nvPr/>
            </p:nvSpPr>
            <p:spPr bwMode="auto">
              <a:xfrm>
                <a:off x="771" y="3991"/>
                <a:ext cx="5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- k</a:t>
                </a:r>
                <a:r>
                  <a:rPr lang="fr-FR" altLang="fr-FR" sz="1800" baseline="-250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cat</a:t>
                </a:r>
                <a:r>
                  <a:rPr lang="fr-FR" altLang="fr-FR" sz="18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 / k</a:t>
                </a:r>
                <a:r>
                  <a:rPr lang="fr-FR" altLang="fr-FR" sz="1800" baseline="-250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</p:grpSp>
        <p:grpSp>
          <p:nvGrpSpPr>
            <p:cNvPr id="101422" name="Group 210"/>
            <p:cNvGrpSpPr>
              <a:grpSpLocks/>
            </p:cNvGrpSpPr>
            <p:nvPr/>
          </p:nvGrpSpPr>
          <p:grpSpPr bwMode="auto">
            <a:xfrm>
              <a:off x="1252" y="2520"/>
              <a:ext cx="904" cy="296"/>
              <a:chOff x="435" y="1176"/>
              <a:chExt cx="904" cy="296"/>
            </a:xfrm>
          </p:grpSpPr>
          <p:sp>
            <p:nvSpPr>
              <p:cNvPr id="101432" name="Rectangle 211"/>
              <p:cNvSpPr>
                <a:spLocks noChangeArrowheads="1"/>
              </p:cNvSpPr>
              <p:nvPr/>
            </p:nvSpPr>
            <p:spPr bwMode="auto">
              <a:xfrm>
                <a:off x="443" y="1176"/>
                <a:ext cx="896" cy="2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33" name="Text Box 212"/>
              <p:cNvSpPr txBox="1">
                <a:spLocks noChangeArrowheads="1"/>
              </p:cNvSpPr>
              <p:nvPr/>
            </p:nvSpPr>
            <p:spPr bwMode="auto">
              <a:xfrm>
                <a:off x="435" y="1199"/>
                <a:ext cx="6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1 / k</a:t>
                </a:r>
                <a:r>
                  <a:rPr lang="fr-FR" altLang="fr-FR" sz="1800" baseline="-250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A</a:t>
                </a:r>
                <a:r>
                  <a:rPr lang="fr-FR" altLang="fr-FR" sz="18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 [E]</a:t>
                </a:r>
                <a:r>
                  <a:rPr lang="fr-FR" altLang="fr-FR" sz="1800" baseline="-25000">
                    <a:solidFill>
                      <a:srgbClr val="FF9900"/>
                    </a:solidFill>
                    <a:latin typeface="Arial Narrow" panose="020B0606020202030204" pitchFamily="34" charset="0"/>
                  </a:rPr>
                  <a:t>T</a:t>
                </a:r>
              </a:p>
            </p:txBody>
          </p:sp>
        </p:grpSp>
        <p:sp>
          <p:nvSpPr>
            <p:cNvPr id="101423" name="Oval 213"/>
            <p:cNvSpPr>
              <a:spLocks noChangeAspect="1" noChangeArrowheads="1"/>
            </p:cNvSpPr>
            <p:nvPr/>
          </p:nvSpPr>
          <p:spPr bwMode="auto">
            <a:xfrm>
              <a:off x="2801" y="3247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24" name="Oval 214"/>
            <p:cNvSpPr>
              <a:spLocks noChangeAspect="1" noChangeArrowheads="1"/>
            </p:cNvSpPr>
            <p:nvPr/>
          </p:nvSpPr>
          <p:spPr bwMode="auto">
            <a:xfrm>
              <a:off x="3085" y="3104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25" name="Oval 219"/>
            <p:cNvSpPr>
              <a:spLocks noChangeAspect="1" noChangeArrowheads="1"/>
            </p:cNvSpPr>
            <p:nvPr/>
          </p:nvSpPr>
          <p:spPr bwMode="auto">
            <a:xfrm>
              <a:off x="3752" y="2768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1426" name="Line 220"/>
            <p:cNvSpPr>
              <a:spLocks noChangeShapeType="1"/>
            </p:cNvSpPr>
            <p:nvPr/>
          </p:nvSpPr>
          <p:spPr bwMode="auto">
            <a:xfrm flipH="1">
              <a:off x="1556" y="3365"/>
              <a:ext cx="1128" cy="567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grpSp>
          <p:nvGrpSpPr>
            <p:cNvPr id="101427" name="Group 221"/>
            <p:cNvGrpSpPr>
              <a:grpSpLocks/>
            </p:cNvGrpSpPr>
            <p:nvPr/>
          </p:nvGrpSpPr>
          <p:grpSpPr bwMode="auto">
            <a:xfrm>
              <a:off x="2600" y="3311"/>
              <a:ext cx="91" cy="128"/>
              <a:chOff x="1822" y="4040"/>
              <a:chExt cx="91" cy="128"/>
            </a:xfrm>
          </p:grpSpPr>
          <p:sp>
            <p:nvSpPr>
              <p:cNvPr id="101429" name="Line 222"/>
              <p:cNvSpPr>
                <a:spLocks noChangeShapeType="1"/>
              </p:cNvSpPr>
              <p:nvPr/>
            </p:nvSpPr>
            <p:spPr bwMode="auto">
              <a:xfrm>
                <a:off x="1868" y="404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30" name="Line 223"/>
              <p:cNvSpPr>
                <a:spLocks noChangeShapeType="1"/>
              </p:cNvSpPr>
              <p:nvPr/>
            </p:nvSpPr>
            <p:spPr bwMode="auto">
              <a:xfrm>
                <a:off x="1822" y="4168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  <p:sp>
            <p:nvSpPr>
              <p:cNvPr id="101431" name="Line 224"/>
              <p:cNvSpPr>
                <a:spLocks noChangeShapeType="1"/>
              </p:cNvSpPr>
              <p:nvPr/>
            </p:nvSpPr>
            <p:spPr bwMode="auto">
              <a:xfrm>
                <a:off x="1822" y="4040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1428" name="Oval 225"/>
            <p:cNvSpPr>
              <a:spLocks noChangeAspect="1" noChangeArrowheads="1"/>
            </p:cNvSpPr>
            <p:nvPr/>
          </p:nvSpPr>
          <p:spPr bwMode="auto">
            <a:xfrm>
              <a:off x="2612" y="3344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</p:grpSp>
      <p:sp>
        <p:nvSpPr>
          <p:cNvPr id="103434" name="Text Box 241"/>
          <p:cNvSpPr txBox="1">
            <a:spLocks noChangeArrowheads="1"/>
          </p:cNvSpPr>
          <p:nvPr/>
        </p:nvSpPr>
        <p:spPr bwMode="auto">
          <a:xfrm>
            <a:off x="0" y="3623469"/>
            <a:ext cx="23678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i="1">
                <a:latin typeface="Arial Narrow" panose="020B0606020202030204" pitchFamily="34" charset="0"/>
              </a:rPr>
              <a:t>Graphique de Hanes ou de Woolf</a:t>
            </a:r>
          </a:p>
        </p:txBody>
      </p:sp>
      <p:sp>
        <p:nvSpPr>
          <p:cNvPr id="112" name="Text Box 39"/>
          <p:cNvSpPr txBox="1">
            <a:spLocks noChangeArrowheads="1"/>
          </p:cNvSpPr>
          <p:nvPr/>
        </p:nvSpPr>
        <p:spPr bwMode="auto">
          <a:xfrm>
            <a:off x="179512" y="1340768"/>
            <a:ext cx="944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Hanes</a:t>
            </a:r>
            <a:endParaRPr lang="fr-FR" altLang="fr-FR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</a:p>
        </p:txBody>
      </p:sp>
      <p:sp>
        <p:nvSpPr>
          <p:cNvPr id="114" name="Forme libre 113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Triangle isocèle 115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117" name="Image 1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8" name="Picture 22" descr="j04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614017" y="1482725"/>
            <a:ext cx="17059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0">
                <a:solidFill>
                  <a:srgbClr val="FF0000"/>
                </a:solidFill>
                <a:latin typeface="Arial Narrow" panose="020B0606020202030204" pitchFamily="34" charset="0"/>
              </a:rPr>
              <a:t>apoenzyme</a:t>
            </a:r>
          </a:p>
          <a:p>
            <a:pPr algn="ctr" eaLnBrk="1" hangingPunct="1"/>
            <a:r>
              <a:rPr lang="fr-FR" b="0">
                <a:solidFill>
                  <a:srgbClr val="FF0000"/>
                </a:solidFill>
                <a:latin typeface="Arial Narrow" panose="020B0606020202030204" pitchFamily="34" charset="0"/>
              </a:rPr>
              <a:t>(inactif)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464050" y="1698625"/>
            <a:ext cx="35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0">
                <a:solidFill>
                  <a:srgbClr val="FF0000"/>
                </a:solidFill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661025" y="1698625"/>
            <a:ext cx="13949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0">
                <a:solidFill>
                  <a:srgbClr val="FF0000"/>
                </a:solidFill>
                <a:latin typeface="Arial Narrow" panose="020B0606020202030204" pitchFamily="34" charset="0"/>
              </a:rPr>
              <a:t>cofacteur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914780" y="4168775"/>
            <a:ext cx="17716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0" dirty="0">
                <a:solidFill>
                  <a:srgbClr val="0000FF"/>
                </a:solidFill>
                <a:latin typeface="Arial Narrow" panose="020B0606020202030204" pitchFamily="34" charset="0"/>
              </a:rPr>
              <a:t>holoenzyme</a:t>
            </a:r>
          </a:p>
          <a:p>
            <a:pPr algn="ctr" eaLnBrk="1" hangingPunct="1"/>
            <a:r>
              <a:rPr lang="fr-FR" b="0" dirty="0">
                <a:solidFill>
                  <a:srgbClr val="0000FF"/>
                </a:solidFill>
                <a:latin typeface="Arial Narrow" panose="020B0606020202030204" pitchFamily="34" charset="0"/>
              </a:rPr>
              <a:t>(actif)</a:t>
            </a:r>
          </a:p>
        </p:txBody>
      </p:sp>
      <p:grpSp>
        <p:nvGrpSpPr>
          <p:cNvPr id="4102" name="Groupe 1"/>
          <p:cNvGrpSpPr>
            <a:grpSpLocks/>
          </p:cNvGrpSpPr>
          <p:nvPr/>
        </p:nvGrpSpPr>
        <p:grpSpPr bwMode="auto">
          <a:xfrm>
            <a:off x="4362450" y="2643188"/>
            <a:ext cx="723900" cy="1162050"/>
            <a:chOff x="4362450" y="2333625"/>
            <a:chExt cx="723900" cy="1162050"/>
          </a:xfrm>
          <a:solidFill>
            <a:srgbClr val="FF00FF"/>
          </a:solidFill>
        </p:grpSpPr>
        <p:sp>
          <p:nvSpPr>
            <p:cNvPr id="4110" name="AutoShape 7"/>
            <p:cNvSpPr>
              <a:spLocks noChangeArrowheads="1"/>
            </p:cNvSpPr>
            <p:nvPr/>
          </p:nvSpPr>
          <p:spPr bwMode="auto">
            <a:xfrm>
              <a:off x="4362450" y="2333625"/>
              <a:ext cx="285750" cy="1162050"/>
            </a:xfrm>
            <a:prstGeom prst="downArrow">
              <a:avLst>
                <a:gd name="adj1" fmla="val 50000"/>
                <a:gd name="adj2" fmla="val 161669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>
                <a:latin typeface="Arial Narrow" panose="020B0606020202030204" pitchFamily="34" charset="0"/>
              </a:endParaRPr>
            </a:p>
          </p:txBody>
        </p:sp>
        <p:sp>
          <p:nvSpPr>
            <p:cNvPr id="4111" name="AutoShape 8"/>
            <p:cNvSpPr>
              <a:spLocks noChangeArrowheads="1"/>
            </p:cNvSpPr>
            <p:nvPr/>
          </p:nvSpPr>
          <p:spPr bwMode="auto">
            <a:xfrm flipV="1">
              <a:off x="4800600" y="2333625"/>
              <a:ext cx="285750" cy="1162050"/>
            </a:xfrm>
            <a:prstGeom prst="downArrow">
              <a:avLst>
                <a:gd name="adj1" fmla="val 50000"/>
                <a:gd name="adj2" fmla="val 161669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>
                <a:latin typeface="Arial Narrow" panose="020B0606020202030204" pitchFamily="34" charset="0"/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 – Les cofacteurs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enzymatiques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8" name="Group 84"/>
          <p:cNvGrpSpPr>
            <a:grpSpLocks/>
          </p:cNvGrpSpPr>
          <p:nvPr/>
        </p:nvGrpSpPr>
        <p:grpSpPr bwMode="auto">
          <a:xfrm>
            <a:off x="2362200" y="2348880"/>
            <a:ext cx="3222625" cy="1077912"/>
            <a:chOff x="1264" y="1355"/>
            <a:chExt cx="2030" cy="679"/>
          </a:xfrm>
        </p:grpSpPr>
        <p:sp>
          <p:nvSpPr>
            <p:cNvPr id="103464" name="Text Box 76"/>
            <p:cNvSpPr txBox="1">
              <a:spLocks noChangeArrowheads="1"/>
            </p:cNvSpPr>
            <p:nvPr/>
          </p:nvSpPr>
          <p:spPr bwMode="auto">
            <a:xfrm>
              <a:off x="1264" y="1459"/>
              <a:ext cx="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V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max</a:t>
              </a:r>
              <a:r>
                <a:rPr lang="fr-FR" altLang="fr-FR" sz="2400">
                  <a:latin typeface="Arial Narrow" panose="020B0606020202030204" pitchFamily="34" charset="0"/>
                </a:rPr>
                <a:t> = </a:t>
              </a: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3465" name="Line 77"/>
            <p:cNvSpPr>
              <a:spLocks noChangeShapeType="1"/>
            </p:cNvSpPr>
            <p:nvPr/>
          </p:nvSpPr>
          <p:spPr bwMode="auto">
            <a:xfrm>
              <a:off x="2426" y="1676"/>
              <a:ext cx="3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66" name="Rectangle 78"/>
            <p:cNvSpPr>
              <a:spLocks noChangeArrowheads="1"/>
            </p:cNvSpPr>
            <p:nvPr/>
          </p:nvSpPr>
          <p:spPr bwMode="auto">
            <a:xfrm>
              <a:off x="2415" y="174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[S]</a:t>
              </a:r>
            </a:p>
          </p:txBody>
        </p:sp>
        <p:sp>
          <p:nvSpPr>
            <p:cNvPr id="103467" name="Rectangle 80"/>
            <p:cNvSpPr>
              <a:spLocks noChangeArrowheads="1"/>
            </p:cNvSpPr>
            <p:nvPr/>
          </p:nvSpPr>
          <p:spPr bwMode="auto">
            <a:xfrm>
              <a:off x="2783" y="1437"/>
              <a:ext cx="5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x</a:t>
              </a:r>
              <a:r>
                <a:rPr lang="fr-FR" altLang="fr-FR" sz="2800">
                  <a:latin typeface="Arial Narrow" panose="020B0606020202030204" pitchFamily="34" charset="0"/>
                </a:rPr>
                <a:t>  K</a:t>
              </a:r>
              <a:r>
                <a:rPr lang="fr-FR" altLang="fr-FR" sz="2400" baseline="-25000">
                  <a:latin typeface="Arial Narrow" panose="020B0606020202030204" pitchFamily="34" charset="0"/>
                </a:rPr>
                <a:t>M</a:t>
              </a:r>
              <a:endParaRPr lang="fr-FR" altLang="fr-FR" sz="44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103468" name="Rectangle 81"/>
            <p:cNvSpPr>
              <a:spLocks noChangeArrowheads="1"/>
            </p:cNvSpPr>
            <p:nvPr/>
          </p:nvSpPr>
          <p:spPr bwMode="auto">
            <a:xfrm>
              <a:off x="2175" y="1459"/>
              <a:ext cx="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103469" name="Text Box 82"/>
            <p:cNvSpPr txBox="1">
              <a:spLocks noChangeArrowheads="1"/>
            </p:cNvSpPr>
            <p:nvPr/>
          </p:nvSpPr>
          <p:spPr bwMode="auto">
            <a:xfrm>
              <a:off x="2445" y="1355"/>
              <a:ext cx="2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i="1">
                  <a:latin typeface="Arial Narrow" panose="020B0606020202030204" pitchFamily="34" charset="0"/>
                </a:rPr>
                <a:t>v</a:t>
              </a:r>
              <a:r>
                <a:rPr lang="fr-FR" altLang="fr-FR" sz="2400" i="1" baseline="-25000">
                  <a:latin typeface="Arial Narrow" panose="020B0606020202030204" pitchFamily="34" charset="0"/>
                </a:rPr>
                <a:t>i</a:t>
              </a:r>
              <a:r>
                <a:rPr lang="fr-FR" altLang="fr-FR" sz="2400">
                  <a:latin typeface="Arial Narrow" panose="020B0606020202030204" pitchFamily="34" charset="0"/>
                </a:rPr>
                <a:t> </a:t>
              </a:r>
            </a:p>
          </p:txBody>
        </p:sp>
      </p:grpSp>
      <p:sp>
        <p:nvSpPr>
          <p:cNvPr id="103429" name="Text Box 83"/>
          <p:cNvSpPr txBox="1">
            <a:spLocks noChangeArrowheads="1"/>
          </p:cNvSpPr>
          <p:nvPr/>
        </p:nvSpPr>
        <p:spPr bwMode="auto">
          <a:xfrm>
            <a:off x="200025" y="2168029"/>
            <a:ext cx="677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 Narrow" panose="020B0606020202030204" pitchFamily="34" charset="0"/>
              </a:rPr>
              <a:t>L'équation de </a:t>
            </a:r>
            <a:r>
              <a:rPr lang="fr-FR" altLang="fr-FR" sz="2000" dirty="0" err="1">
                <a:latin typeface="Arial Narrow" panose="020B0606020202030204" pitchFamily="34" charset="0"/>
              </a:rPr>
              <a:t>Michaelis-Menten</a:t>
            </a:r>
            <a:r>
              <a:rPr lang="fr-FR" altLang="fr-FR" sz="2000" dirty="0">
                <a:latin typeface="Arial Narrow" panose="020B0606020202030204" pitchFamily="34" charset="0"/>
              </a:rPr>
              <a:t> peut se réécrire ainsi :</a:t>
            </a:r>
          </a:p>
        </p:txBody>
      </p:sp>
      <p:grpSp>
        <p:nvGrpSpPr>
          <p:cNvPr id="105480" name="Group 110"/>
          <p:cNvGrpSpPr>
            <a:grpSpLocks/>
          </p:cNvGrpSpPr>
          <p:nvPr/>
        </p:nvGrpSpPr>
        <p:grpSpPr bwMode="auto">
          <a:xfrm>
            <a:off x="2003425" y="3328367"/>
            <a:ext cx="4959350" cy="3533775"/>
            <a:chOff x="1262" y="1972"/>
            <a:chExt cx="3124" cy="2226"/>
          </a:xfrm>
        </p:grpSpPr>
        <p:sp>
          <p:nvSpPr>
            <p:cNvPr id="103439" name="Line 94"/>
            <p:cNvSpPr>
              <a:spLocks noChangeShapeType="1"/>
            </p:cNvSpPr>
            <p:nvPr/>
          </p:nvSpPr>
          <p:spPr bwMode="auto">
            <a:xfrm flipV="1">
              <a:off x="1788" y="2349"/>
              <a:ext cx="2082" cy="156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0" name="Line 85"/>
            <p:cNvSpPr>
              <a:spLocks noChangeShapeType="1"/>
            </p:cNvSpPr>
            <p:nvPr/>
          </p:nvSpPr>
          <p:spPr bwMode="auto">
            <a:xfrm>
              <a:off x="1295" y="3928"/>
              <a:ext cx="2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1" name="Line 86"/>
            <p:cNvSpPr>
              <a:spLocks noChangeShapeType="1"/>
            </p:cNvSpPr>
            <p:nvPr/>
          </p:nvSpPr>
          <p:spPr bwMode="auto">
            <a:xfrm flipV="1">
              <a:off x="3183" y="2104"/>
              <a:ext cx="0" cy="1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2" name="Rectangle 87"/>
            <p:cNvSpPr>
              <a:spLocks noChangeArrowheads="1"/>
            </p:cNvSpPr>
            <p:nvPr/>
          </p:nvSpPr>
          <p:spPr bwMode="auto">
            <a:xfrm>
              <a:off x="4123" y="3809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K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M</a:t>
              </a:r>
            </a:p>
          </p:txBody>
        </p:sp>
        <p:sp>
          <p:nvSpPr>
            <p:cNvPr id="103443" name="Rectangle 88"/>
            <p:cNvSpPr>
              <a:spLocks noChangeArrowheads="1"/>
            </p:cNvSpPr>
            <p:nvPr/>
          </p:nvSpPr>
          <p:spPr bwMode="auto">
            <a:xfrm>
              <a:off x="3182" y="1972"/>
              <a:ext cx="3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V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max</a:t>
              </a:r>
            </a:p>
          </p:txBody>
        </p:sp>
        <p:sp>
          <p:nvSpPr>
            <p:cNvPr id="103444" name="Line 89"/>
            <p:cNvSpPr>
              <a:spLocks noChangeShapeType="1"/>
            </p:cNvSpPr>
            <p:nvPr/>
          </p:nvSpPr>
          <p:spPr bwMode="auto">
            <a:xfrm flipV="1">
              <a:off x="2040" y="2312"/>
              <a:ext cx="1832" cy="1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5" name="Line 90"/>
            <p:cNvSpPr>
              <a:spLocks noChangeShapeType="1"/>
            </p:cNvSpPr>
            <p:nvPr/>
          </p:nvSpPr>
          <p:spPr bwMode="auto">
            <a:xfrm flipV="1">
              <a:off x="1512" y="2296"/>
              <a:ext cx="2488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6" name="Line 91"/>
            <p:cNvSpPr>
              <a:spLocks noChangeShapeType="1"/>
            </p:cNvSpPr>
            <p:nvPr/>
          </p:nvSpPr>
          <p:spPr bwMode="auto">
            <a:xfrm flipV="1">
              <a:off x="2672" y="2256"/>
              <a:ext cx="1128" cy="16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7" name="Line 92"/>
            <p:cNvSpPr>
              <a:spLocks noChangeShapeType="1"/>
            </p:cNvSpPr>
            <p:nvPr/>
          </p:nvSpPr>
          <p:spPr bwMode="auto">
            <a:xfrm flipV="1">
              <a:off x="2376" y="2240"/>
              <a:ext cx="1496" cy="16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48" name="Oval 93"/>
            <p:cNvSpPr>
              <a:spLocks noChangeArrowheads="1"/>
            </p:cNvSpPr>
            <p:nvPr/>
          </p:nvSpPr>
          <p:spPr bwMode="auto">
            <a:xfrm>
              <a:off x="3561" y="2535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 useBgFill="1">
          <p:nvSpPr>
            <p:cNvPr id="103449" name="Rectangle 96"/>
            <p:cNvSpPr>
              <a:spLocks noChangeArrowheads="1"/>
            </p:cNvSpPr>
            <p:nvPr/>
          </p:nvSpPr>
          <p:spPr bwMode="auto">
            <a:xfrm>
              <a:off x="3021" y="2619"/>
              <a:ext cx="69" cy="1119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 Narrow" panose="020B0606020202030204" pitchFamily="34" charset="0"/>
              </a:endParaRPr>
            </a:p>
          </p:txBody>
        </p:sp>
        <p:sp>
          <p:nvSpPr>
            <p:cNvPr id="103450" name="Text Box 95"/>
            <p:cNvSpPr txBox="1">
              <a:spLocks noChangeArrowheads="1"/>
            </p:cNvSpPr>
            <p:nvPr/>
          </p:nvSpPr>
          <p:spPr bwMode="auto">
            <a:xfrm>
              <a:off x="2966" y="3274"/>
              <a:ext cx="1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v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3451" name="Text Box 97"/>
            <p:cNvSpPr txBox="1">
              <a:spLocks noChangeArrowheads="1"/>
            </p:cNvSpPr>
            <p:nvPr/>
          </p:nvSpPr>
          <p:spPr bwMode="auto">
            <a:xfrm>
              <a:off x="2966" y="2807"/>
              <a:ext cx="1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v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03452" name="Text Box 98"/>
            <p:cNvSpPr txBox="1">
              <a:spLocks noChangeArrowheads="1"/>
            </p:cNvSpPr>
            <p:nvPr/>
          </p:nvSpPr>
          <p:spPr bwMode="auto">
            <a:xfrm>
              <a:off x="2966" y="2900"/>
              <a:ext cx="1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v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03453" name="Text Box 99"/>
            <p:cNvSpPr txBox="1">
              <a:spLocks noChangeArrowheads="1"/>
            </p:cNvSpPr>
            <p:nvPr/>
          </p:nvSpPr>
          <p:spPr bwMode="auto">
            <a:xfrm>
              <a:off x="2966" y="3035"/>
              <a:ext cx="1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v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03454" name="Text Box 100"/>
            <p:cNvSpPr txBox="1">
              <a:spLocks noChangeArrowheads="1"/>
            </p:cNvSpPr>
            <p:nvPr/>
          </p:nvSpPr>
          <p:spPr bwMode="auto">
            <a:xfrm>
              <a:off x="2965" y="2968"/>
              <a:ext cx="2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v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03455" name="Line 101"/>
            <p:cNvSpPr>
              <a:spLocks noChangeShapeType="1"/>
            </p:cNvSpPr>
            <p:nvPr/>
          </p:nvSpPr>
          <p:spPr bwMode="auto">
            <a:xfrm>
              <a:off x="3586" y="2558"/>
              <a:ext cx="0" cy="1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56" name="Line 102"/>
            <p:cNvSpPr>
              <a:spLocks noChangeShapeType="1"/>
            </p:cNvSpPr>
            <p:nvPr/>
          </p:nvSpPr>
          <p:spPr bwMode="auto">
            <a:xfrm flipH="1">
              <a:off x="3187" y="2563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03457" name="Text Box 103"/>
            <p:cNvSpPr txBox="1">
              <a:spLocks noChangeArrowheads="1"/>
            </p:cNvSpPr>
            <p:nvPr/>
          </p:nvSpPr>
          <p:spPr bwMode="auto">
            <a:xfrm>
              <a:off x="1262" y="3972"/>
              <a:ext cx="2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-[S]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03458" name="Text Box 104"/>
            <p:cNvSpPr txBox="1">
              <a:spLocks noChangeArrowheads="1"/>
            </p:cNvSpPr>
            <p:nvPr/>
          </p:nvSpPr>
          <p:spPr bwMode="auto">
            <a:xfrm>
              <a:off x="1561" y="3972"/>
              <a:ext cx="2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-[S]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03459" name="Text Box 105"/>
            <p:cNvSpPr txBox="1">
              <a:spLocks noChangeArrowheads="1"/>
            </p:cNvSpPr>
            <p:nvPr/>
          </p:nvSpPr>
          <p:spPr bwMode="auto">
            <a:xfrm>
              <a:off x="1850" y="3972"/>
              <a:ext cx="2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-[S]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03460" name="Text Box 106"/>
            <p:cNvSpPr txBox="1">
              <a:spLocks noChangeArrowheads="1"/>
            </p:cNvSpPr>
            <p:nvPr/>
          </p:nvSpPr>
          <p:spPr bwMode="auto">
            <a:xfrm>
              <a:off x="2212" y="3972"/>
              <a:ext cx="2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-[S]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03461" name="Text Box 107"/>
            <p:cNvSpPr txBox="1">
              <a:spLocks noChangeArrowheads="1"/>
            </p:cNvSpPr>
            <p:nvPr/>
          </p:nvSpPr>
          <p:spPr bwMode="auto">
            <a:xfrm>
              <a:off x="2491" y="3972"/>
              <a:ext cx="2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Arial Narrow" panose="020B0606020202030204" pitchFamily="34" charset="0"/>
                </a:rPr>
                <a:t>-[S]</a:t>
              </a:r>
              <a:r>
                <a:rPr lang="fr-FR" altLang="fr-FR" sz="1400" baseline="-2500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3462" name="Rectangle 108"/>
            <p:cNvSpPr>
              <a:spLocks noChangeArrowheads="1"/>
            </p:cNvSpPr>
            <p:nvPr/>
          </p:nvSpPr>
          <p:spPr bwMode="auto">
            <a:xfrm>
              <a:off x="3438" y="3965"/>
              <a:ext cx="2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K</a:t>
              </a:r>
              <a:r>
                <a:rPr lang="fr-FR" altLang="fr-FR" sz="1800" baseline="30000">
                  <a:latin typeface="Arial Narrow" panose="020B0606020202030204" pitchFamily="34" charset="0"/>
                </a:rPr>
                <a:t>*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M</a:t>
              </a:r>
            </a:p>
          </p:txBody>
        </p:sp>
        <p:sp>
          <p:nvSpPr>
            <p:cNvPr id="103463" name="Rectangle 109"/>
            <p:cNvSpPr>
              <a:spLocks noChangeArrowheads="1"/>
            </p:cNvSpPr>
            <p:nvPr/>
          </p:nvSpPr>
          <p:spPr bwMode="auto">
            <a:xfrm>
              <a:off x="2776" y="2436"/>
              <a:ext cx="3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 Narrow" panose="020B0606020202030204" pitchFamily="34" charset="0"/>
                </a:rPr>
                <a:t>V</a:t>
              </a:r>
              <a:r>
                <a:rPr lang="fr-FR" altLang="fr-FR" sz="1800" baseline="30000">
                  <a:latin typeface="Arial Narrow" panose="020B0606020202030204" pitchFamily="34" charset="0"/>
                </a:rPr>
                <a:t>*</a:t>
              </a:r>
              <a:r>
                <a:rPr lang="fr-FR" altLang="fr-FR" sz="1800" baseline="-25000">
                  <a:latin typeface="Arial Narrow" panose="020B0606020202030204" pitchFamily="34" charset="0"/>
                </a:rPr>
                <a:t>max</a:t>
              </a:r>
            </a:p>
          </p:txBody>
        </p:sp>
      </p:grp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17475" y="2663204"/>
            <a:ext cx="857885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000" dirty="0">
                <a:solidFill>
                  <a:srgbClr val="0000FF"/>
                </a:solidFill>
                <a:latin typeface="Arial Narrow" panose="020B0606020202030204" pitchFamily="34" charset="0"/>
              </a:rPr>
              <a:t>EXPERIMENTALEMENT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000" dirty="0">
                <a:solidFill>
                  <a:srgbClr val="0000FF"/>
                </a:solidFill>
                <a:latin typeface="Arial Narrow" panose="020B0606020202030204" pitchFamily="34" charset="0"/>
              </a:rPr>
              <a:t>CHOIX 1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179512" y="1527175"/>
            <a:ext cx="3552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Eisenthal</a:t>
            </a:r>
            <a:r>
              <a:rPr lang="fr-FR" altLang="fr-FR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- </a:t>
            </a:r>
            <a:r>
              <a:rPr lang="fr-FR" altLang="fr-FR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Cornish-Bowden</a:t>
            </a:r>
            <a:endParaRPr lang="fr-FR" altLang="fr-FR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enzymatique</a:t>
            </a:r>
          </a:p>
          <a:p>
            <a:pPr marL="514350" indent="-514350" algn="just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D - introduction à la cinétique enzymatique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Forme libre 56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riangle isocèle 57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riangle isocèle 58"/>
          <p:cNvSpPr/>
          <p:nvPr/>
        </p:nvSpPr>
        <p:spPr>
          <a:xfrm rot="5400000">
            <a:off x="-490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22" descr="j04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74638" y="1718806"/>
            <a:ext cx="841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Mesure d’une quantité de produit par technique enzymatique :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763688" y="2422917"/>
            <a:ext cx="1192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dirty="0" smtClean="0">
                <a:latin typeface="Arial Narrow" panose="020B0606020202030204" pitchFamily="34" charset="0"/>
              </a:rPr>
              <a:t>S  +  X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463969" y="2401764"/>
            <a:ext cx="1192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dirty="0" smtClean="0">
                <a:latin typeface="Arial Narrow" panose="020B0606020202030204" pitchFamily="34" charset="0"/>
              </a:rPr>
              <a:t>P  +  Y</a:t>
            </a:r>
            <a:endParaRPr lang="fr-FR" dirty="0">
              <a:latin typeface="Arial Narrow" panose="020B0606020202030204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275856" y="2663374"/>
            <a:ext cx="102388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413937" y="2149298"/>
            <a:ext cx="7477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3200" dirty="0" smtClean="0">
                <a:latin typeface="Arial Narrow" panose="020B0606020202030204" pitchFamily="34" charset="0"/>
              </a:rPr>
              <a:t>E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152426" y="2381290"/>
            <a:ext cx="536359" cy="536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6084168" y="2264513"/>
            <a:ext cx="28623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1800" b="0" dirty="0" smtClean="0">
                <a:latin typeface="Arial Narrow" panose="020B0606020202030204" pitchFamily="34" charset="0"/>
              </a:rPr>
              <a:t>Y absorbe la lumière à une longueur d’onde donnée différente de celles auxquelles absorbent S, P et X.</a:t>
            </a:r>
            <a:endParaRPr lang="fr-FR" sz="1800" b="0" dirty="0">
              <a:latin typeface="Arial Narrow" panose="020B0606020202030204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74638" y="3692639"/>
            <a:ext cx="841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dirty="0" smtClean="0">
                <a:latin typeface="Arial Narrow" panose="020B0606020202030204" pitchFamily="34" charset="0"/>
              </a:rPr>
              <a:t>Objectif : quantifier S dans le sérum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274638" y="4154304"/>
            <a:ext cx="84169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Dans une cuve, 10 µl de sérum sont ajoutés à 980 µl d’une solution contenant X à 15 </a:t>
            </a:r>
            <a:r>
              <a:rPr lang="fr-FR" sz="2400" b="0" dirty="0" err="1" smtClean="0">
                <a:latin typeface="Arial Narrow" panose="020B0606020202030204" pitchFamily="34" charset="0"/>
              </a:rPr>
              <a:t>mM</a:t>
            </a:r>
            <a:r>
              <a:rPr lang="fr-FR" sz="2400" b="0" dirty="0" smtClean="0">
                <a:latin typeface="Arial Narrow" panose="020B0606020202030204" pitchFamily="34" charset="0"/>
              </a:rPr>
              <a:t> et du tampon pH 7,5. </a:t>
            </a:r>
          </a:p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10 µl d’enzyme sont ajoutés. La réaction est totale en 5 minutes. </a:t>
            </a:r>
          </a:p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La D.O. à 340 nm est alors mesurée : 0,180 (</a:t>
            </a:r>
            <a:r>
              <a:rPr lang="fr-FR" sz="2400" b="0" dirty="0" smtClean="0">
                <a:latin typeface="Symbol" panose="05050102010706020507" pitchFamily="18" charset="2"/>
              </a:rPr>
              <a:t>e</a:t>
            </a:r>
            <a:r>
              <a:rPr lang="fr-FR" sz="2000" b="0" baseline="-30000" dirty="0" smtClean="0">
                <a:latin typeface="Arial Narrow" panose="020B0606020202030204" pitchFamily="34" charset="0"/>
              </a:rPr>
              <a:t>340 nm </a:t>
            </a:r>
            <a:r>
              <a:rPr lang="fr-FR" sz="2000" b="0" dirty="0" smtClean="0">
                <a:latin typeface="Arial Narrow" panose="020B0606020202030204" pitchFamily="34" charset="0"/>
              </a:rPr>
              <a:t>= 6000 M</a:t>
            </a:r>
            <a:r>
              <a:rPr lang="fr-FR" sz="2000" b="0" baseline="30000" dirty="0" smtClean="0">
                <a:latin typeface="Arial Narrow" panose="020B0606020202030204" pitchFamily="34" charset="0"/>
              </a:rPr>
              <a:t>-1</a:t>
            </a:r>
            <a:r>
              <a:rPr lang="fr-FR" sz="2000" b="0" dirty="0" smtClean="0">
                <a:latin typeface="Arial Narrow" panose="020B0606020202030204" pitchFamily="34" charset="0"/>
              </a:rPr>
              <a:t>.cm</a:t>
            </a:r>
            <a:r>
              <a:rPr lang="fr-FR" sz="2000" b="0" baseline="30000" dirty="0" smtClean="0">
                <a:latin typeface="Arial Narrow" panose="020B0606020202030204" pitchFamily="34" charset="0"/>
              </a:rPr>
              <a:t>-1</a:t>
            </a:r>
            <a:r>
              <a:rPr lang="fr-FR" sz="2400" b="0" dirty="0" smtClean="0">
                <a:latin typeface="Arial Narrow" panose="020B0606020202030204" pitchFamily="34" charset="0"/>
              </a:rPr>
              <a:t>). Calculer la concentration en S dans le sérum (</a:t>
            </a:r>
            <a:r>
              <a:rPr lang="fr-FR" sz="2000" b="0" dirty="0" smtClean="0">
                <a:latin typeface="Arial Narrow" panose="020B0606020202030204" pitchFamily="34" charset="0"/>
              </a:rPr>
              <a:t>gamme normale 1 à 4 </a:t>
            </a:r>
            <a:r>
              <a:rPr lang="fr-FR" sz="2000" b="0" dirty="0" err="1" smtClean="0">
                <a:latin typeface="Arial Narrow" panose="020B0606020202030204" pitchFamily="34" charset="0"/>
              </a:rPr>
              <a:t>mM</a:t>
            </a:r>
            <a:r>
              <a:rPr lang="fr-FR" sz="2400" b="0" dirty="0" smtClean="0">
                <a:latin typeface="Arial Narrow" panose="020B0606020202030204" pitchFamily="34" charset="0"/>
              </a:rPr>
              <a:t>).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75138" y="5267523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>
                <a:latin typeface="Arial Narrow" panose="020B0606020202030204" pitchFamily="34" charset="0"/>
              </a:rPr>
              <a:t>Y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E – Mesures enzymatiques : quantification d’une biomolécule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5400000">
            <a:off x="-236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  <p:bldP spid="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57926" r="41834" b="10222"/>
          <a:stretch/>
        </p:blipFill>
        <p:spPr bwMode="auto">
          <a:xfrm>
            <a:off x="957751" y="3434804"/>
            <a:ext cx="7241369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16815" r="5093" b="63333"/>
          <a:stretch/>
        </p:blipFill>
        <p:spPr bwMode="auto">
          <a:xfrm>
            <a:off x="539552" y="1953716"/>
            <a:ext cx="7997924" cy="112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4638" y="1460971"/>
            <a:ext cx="841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Mesure d’une quantité de produit par technique enzymatique :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E – Mesures enzymatiques : quantification d’une biomolécule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-236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2" descr="j04326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terlab-srl.com/img08/hr/assays/LDH_CK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9" y="2158599"/>
            <a:ext cx="4176464" cy="42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354" y="3530791"/>
            <a:ext cx="685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400" b="0" dirty="0" smtClean="0">
                <a:latin typeface="Arial Narrow" panose="020B0606020202030204" pitchFamily="34" charset="0"/>
              </a:rPr>
              <a:t>LDH1</a:t>
            </a:r>
            <a:endParaRPr lang="fr-FR" sz="1400" b="0" dirty="0">
              <a:latin typeface="Arial Narrow" panose="020B0606020202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354" y="4244116"/>
            <a:ext cx="685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400" b="0" dirty="0" smtClean="0">
                <a:latin typeface="Arial Narrow" panose="020B0606020202030204" pitchFamily="34" charset="0"/>
              </a:rPr>
              <a:t>LDH4</a:t>
            </a:r>
            <a:endParaRPr lang="fr-FR" sz="1400" b="0" dirty="0">
              <a:latin typeface="Arial Narrow" panose="020B0606020202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354" y="3768566"/>
            <a:ext cx="685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400" b="0" dirty="0" smtClean="0">
                <a:latin typeface="Arial Narrow" panose="020B0606020202030204" pitchFamily="34" charset="0"/>
              </a:rPr>
              <a:t>LDH2</a:t>
            </a:r>
            <a:endParaRPr lang="fr-FR" sz="1400" b="0" dirty="0">
              <a:latin typeface="Arial Narrow" panose="020B060602020203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0354" y="4006341"/>
            <a:ext cx="685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400" b="0" dirty="0" smtClean="0">
                <a:latin typeface="Arial Narrow" panose="020B0606020202030204" pitchFamily="34" charset="0"/>
              </a:rPr>
              <a:t>LDH3</a:t>
            </a:r>
            <a:endParaRPr lang="fr-FR" sz="1400" b="0" dirty="0">
              <a:latin typeface="Arial Narrow" panose="020B060602020203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354" y="4481890"/>
            <a:ext cx="685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400" b="0" dirty="0" smtClean="0">
                <a:latin typeface="Arial Narrow" panose="020B0606020202030204" pitchFamily="34" charset="0"/>
              </a:rPr>
              <a:t>LDH5</a:t>
            </a:r>
            <a:endParaRPr lang="fr-FR" sz="1400" b="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07" y="3150230"/>
            <a:ext cx="3907323" cy="174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409" y="3454743"/>
            <a:ext cx="28803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5081788" y="3102020"/>
            <a:ext cx="432222" cy="477747"/>
            <a:chOff x="5148064" y="3078832"/>
            <a:chExt cx="432222" cy="477747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078832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232579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041" y="3078832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041" y="3232579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81788" y="3499002"/>
            <a:ext cx="432222" cy="477747"/>
            <a:chOff x="5725197" y="3216629"/>
            <a:chExt cx="432222" cy="4777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509" y="3370376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197" y="3216629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197" y="3370376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174" y="3216629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e 41"/>
          <p:cNvGrpSpPr/>
          <p:nvPr/>
        </p:nvGrpSpPr>
        <p:grpSpPr>
          <a:xfrm>
            <a:off x="5081788" y="3895984"/>
            <a:ext cx="432222" cy="477747"/>
            <a:chOff x="6319593" y="3224326"/>
            <a:chExt cx="432222" cy="477747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928" y="3378073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905" y="3378073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593" y="3224326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570" y="3224326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5081788" y="4292966"/>
            <a:ext cx="432222" cy="477747"/>
            <a:chOff x="6891658" y="3642188"/>
            <a:chExt cx="432222" cy="477747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70" y="3642188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993" y="3795935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70" y="3795935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658" y="3642188"/>
              <a:ext cx="28024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e 23"/>
          <p:cNvGrpSpPr/>
          <p:nvPr/>
        </p:nvGrpSpPr>
        <p:grpSpPr>
          <a:xfrm>
            <a:off x="5085956" y="4689948"/>
            <a:ext cx="423887" cy="477747"/>
            <a:chOff x="7732391" y="3794588"/>
            <a:chExt cx="423887" cy="477747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391" y="3794588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3794588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391" y="3948335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3948335"/>
              <a:ext cx="27191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2588340" y="2158599"/>
            <a:ext cx="400824" cy="245740"/>
          </a:xfrm>
          <a:custGeom>
            <a:avLst/>
            <a:gdLst>
              <a:gd name="connsiteX0" fmla="*/ 0 w 383290"/>
              <a:gd name="connsiteY0" fmla="*/ 0 h 245740"/>
              <a:gd name="connsiteX1" fmla="*/ 383290 w 383290"/>
              <a:gd name="connsiteY1" fmla="*/ 0 h 245740"/>
              <a:gd name="connsiteX2" fmla="*/ 383290 w 383290"/>
              <a:gd name="connsiteY2" fmla="*/ 245740 h 245740"/>
              <a:gd name="connsiteX3" fmla="*/ 0 w 383290"/>
              <a:gd name="connsiteY3" fmla="*/ 245740 h 245740"/>
              <a:gd name="connsiteX4" fmla="*/ 0 w 383290"/>
              <a:gd name="connsiteY4" fmla="*/ 0 h 245740"/>
              <a:gd name="connsiteX0" fmla="*/ 7 w 383297"/>
              <a:gd name="connsiteY0" fmla="*/ 0 h 245740"/>
              <a:gd name="connsiteX1" fmla="*/ 383297 w 383297"/>
              <a:gd name="connsiteY1" fmla="*/ 0 h 245740"/>
              <a:gd name="connsiteX2" fmla="*/ 383297 w 383297"/>
              <a:gd name="connsiteY2" fmla="*/ 245740 h 245740"/>
              <a:gd name="connsiteX3" fmla="*/ 7 w 383297"/>
              <a:gd name="connsiteY3" fmla="*/ 245740 h 245740"/>
              <a:gd name="connsiteX4" fmla="*/ 17792 w 383297"/>
              <a:gd name="connsiteY4" fmla="*/ 136277 h 245740"/>
              <a:gd name="connsiteX5" fmla="*/ 7 w 383297"/>
              <a:gd name="connsiteY5" fmla="*/ 0 h 245740"/>
              <a:gd name="connsiteX0" fmla="*/ 16672 w 399962"/>
              <a:gd name="connsiteY0" fmla="*/ 0 h 245740"/>
              <a:gd name="connsiteX1" fmla="*/ 399962 w 399962"/>
              <a:gd name="connsiteY1" fmla="*/ 0 h 245740"/>
              <a:gd name="connsiteX2" fmla="*/ 399962 w 399962"/>
              <a:gd name="connsiteY2" fmla="*/ 245740 h 245740"/>
              <a:gd name="connsiteX3" fmla="*/ 3 w 399962"/>
              <a:gd name="connsiteY3" fmla="*/ 240977 h 245740"/>
              <a:gd name="connsiteX4" fmla="*/ 34457 w 399962"/>
              <a:gd name="connsiteY4" fmla="*/ 136277 h 245740"/>
              <a:gd name="connsiteX5" fmla="*/ 16672 w 399962"/>
              <a:gd name="connsiteY5" fmla="*/ 0 h 245740"/>
              <a:gd name="connsiteX0" fmla="*/ 16677 w 399967"/>
              <a:gd name="connsiteY0" fmla="*/ 0 h 245740"/>
              <a:gd name="connsiteX1" fmla="*/ 399967 w 399967"/>
              <a:gd name="connsiteY1" fmla="*/ 0 h 245740"/>
              <a:gd name="connsiteX2" fmla="*/ 399967 w 399967"/>
              <a:gd name="connsiteY2" fmla="*/ 245740 h 245740"/>
              <a:gd name="connsiteX3" fmla="*/ 8 w 399967"/>
              <a:gd name="connsiteY3" fmla="*/ 240977 h 245740"/>
              <a:gd name="connsiteX4" fmla="*/ 15412 w 399967"/>
              <a:gd name="connsiteY4" fmla="*/ 138658 h 245740"/>
              <a:gd name="connsiteX5" fmla="*/ 16677 w 399967"/>
              <a:gd name="connsiteY5" fmla="*/ 0 h 245740"/>
              <a:gd name="connsiteX0" fmla="*/ 17534 w 400824"/>
              <a:gd name="connsiteY0" fmla="*/ 0 h 245740"/>
              <a:gd name="connsiteX1" fmla="*/ 400824 w 400824"/>
              <a:gd name="connsiteY1" fmla="*/ 0 h 245740"/>
              <a:gd name="connsiteX2" fmla="*/ 400824 w 400824"/>
              <a:gd name="connsiteY2" fmla="*/ 245740 h 245740"/>
              <a:gd name="connsiteX3" fmla="*/ 865 w 400824"/>
              <a:gd name="connsiteY3" fmla="*/ 240977 h 245740"/>
              <a:gd name="connsiteX4" fmla="*/ 16269 w 400824"/>
              <a:gd name="connsiteY4" fmla="*/ 138658 h 245740"/>
              <a:gd name="connsiteX5" fmla="*/ 17534 w 400824"/>
              <a:gd name="connsiteY5" fmla="*/ 0 h 245740"/>
              <a:gd name="connsiteX0" fmla="*/ 17534 w 400824"/>
              <a:gd name="connsiteY0" fmla="*/ 0 h 245740"/>
              <a:gd name="connsiteX1" fmla="*/ 400824 w 400824"/>
              <a:gd name="connsiteY1" fmla="*/ 0 h 245740"/>
              <a:gd name="connsiteX2" fmla="*/ 400824 w 400824"/>
              <a:gd name="connsiteY2" fmla="*/ 245740 h 245740"/>
              <a:gd name="connsiteX3" fmla="*/ 865 w 400824"/>
              <a:gd name="connsiteY3" fmla="*/ 214783 h 245740"/>
              <a:gd name="connsiteX4" fmla="*/ 16269 w 400824"/>
              <a:gd name="connsiteY4" fmla="*/ 138658 h 245740"/>
              <a:gd name="connsiteX5" fmla="*/ 17534 w 400824"/>
              <a:gd name="connsiteY5" fmla="*/ 0 h 245740"/>
              <a:gd name="connsiteX0" fmla="*/ 17534 w 400824"/>
              <a:gd name="connsiteY0" fmla="*/ 0 h 245740"/>
              <a:gd name="connsiteX1" fmla="*/ 360343 w 400824"/>
              <a:gd name="connsiteY1" fmla="*/ 38100 h 245740"/>
              <a:gd name="connsiteX2" fmla="*/ 400824 w 400824"/>
              <a:gd name="connsiteY2" fmla="*/ 245740 h 245740"/>
              <a:gd name="connsiteX3" fmla="*/ 865 w 400824"/>
              <a:gd name="connsiteY3" fmla="*/ 214783 h 245740"/>
              <a:gd name="connsiteX4" fmla="*/ 16269 w 400824"/>
              <a:gd name="connsiteY4" fmla="*/ 138658 h 245740"/>
              <a:gd name="connsiteX5" fmla="*/ 17534 w 400824"/>
              <a:gd name="connsiteY5" fmla="*/ 0 h 24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824" h="245740">
                <a:moveTo>
                  <a:pt x="17534" y="0"/>
                </a:moveTo>
                <a:lnTo>
                  <a:pt x="360343" y="38100"/>
                </a:lnTo>
                <a:lnTo>
                  <a:pt x="400824" y="245740"/>
                </a:lnTo>
                <a:lnTo>
                  <a:pt x="865" y="214783"/>
                </a:lnTo>
                <a:cubicBezTo>
                  <a:pt x="443" y="178295"/>
                  <a:pt x="-4740" y="179909"/>
                  <a:pt x="16269" y="138658"/>
                </a:cubicBezTo>
                <a:cubicBezTo>
                  <a:pt x="16691" y="92439"/>
                  <a:pt x="17112" y="46219"/>
                  <a:pt x="1753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5795557" y="4635990"/>
            <a:ext cx="68552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700" i="1" dirty="0" smtClean="0">
                <a:latin typeface="Arial Narrow" panose="020B0606020202030204" pitchFamily="34" charset="0"/>
              </a:rPr>
              <a:t>26%</a:t>
            </a:r>
            <a:endParaRPr lang="fr-FR" sz="700" i="1" dirty="0">
              <a:latin typeface="Arial Narrow" panose="020B0606020202030204" pitchFamily="34" charset="0"/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064541" y="4635990"/>
            <a:ext cx="68552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700" i="1" dirty="0" smtClean="0">
                <a:latin typeface="Arial Narrow" panose="020B0606020202030204" pitchFamily="34" charset="0"/>
              </a:rPr>
              <a:t>36%</a:t>
            </a:r>
            <a:endParaRPr lang="fr-FR" sz="700" i="1" dirty="0">
              <a:latin typeface="Arial Narrow" panose="020B0606020202030204" pitchFamily="34" charset="0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6602509" y="4635990"/>
            <a:ext cx="68552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700" i="1" dirty="0" smtClean="0">
                <a:latin typeface="Arial Narrow" panose="020B0606020202030204" pitchFamily="34" charset="0"/>
              </a:rPr>
              <a:t>9%</a:t>
            </a:r>
            <a:endParaRPr lang="fr-FR" sz="700" i="1" dirty="0">
              <a:latin typeface="Arial Narrow" panose="020B0606020202030204" pitchFamily="34" charset="0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6333525" y="4635990"/>
            <a:ext cx="68552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700" i="1" dirty="0" smtClean="0">
                <a:latin typeface="Arial Narrow" panose="020B0606020202030204" pitchFamily="34" charset="0"/>
              </a:rPr>
              <a:t>21%</a:t>
            </a:r>
            <a:endParaRPr lang="fr-FR" sz="700" i="1" dirty="0">
              <a:latin typeface="Arial Narrow" panose="020B0606020202030204" pitchFamily="34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6871493" y="4635990"/>
            <a:ext cx="68552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700" i="1" dirty="0" smtClean="0">
                <a:latin typeface="Arial Narrow" panose="020B0606020202030204" pitchFamily="34" charset="0"/>
              </a:rPr>
              <a:t>8%</a:t>
            </a:r>
            <a:endParaRPr lang="fr-FR" sz="700" i="1" dirty="0">
              <a:latin typeface="Arial Narrow" panose="020B0606020202030204" pitchFamily="34" charset="0"/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5914550" y="5074409"/>
            <a:ext cx="2209006" cy="27699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PROFIL NORMAL</a:t>
            </a:r>
            <a:endParaRPr lang="fr-FR" sz="1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5531391" y="3364026"/>
            <a:ext cx="53555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fr-FR" sz="1000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Lane</a:t>
            </a:r>
            <a:r>
              <a:rPr lang="fr-FR" sz="1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1</a:t>
            </a:r>
            <a:endParaRPr lang="fr-FR" sz="10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4861443" y="1988840"/>
            <a:ext cx="402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La LDH sérique est un marqueur d’AVC et d’infarctus.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	E – Mesures enzymatiques : quantification d’une biomolécule</a:t>
            </a:r>
          </a:p>
        </p:txBody>
      </p:sp>
      <p:sp>
        <p:nvSpPr>
          <p:cNvPr id="60" name="Forme libre 5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/>
          <p:cNvSpPr/>
          <p:nvPr/>
        </p:nvSpPr>
        <p:spPr>
          <a:xfrm rot="5400000">
            <a:off x="-23642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1" name="Picture 22" descr="j04326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74"/>
          <p:cNvSpPr>
            <a:spLocks noChangeArrowheads="1"/>
          </p:cNvSpPr>
          <p:nvPr/>
        </p:nvSpPr>
        <p:spPr bwMode="auto">
          <a:xfrm>
            <a:off x="5940152" y="4177094"/>
            <a:ext cx="974725" cy="106203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74763" y="2286382"/>
            <a:ext cx="1524000" cy="14478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flipV="1">
            <a:off x="1274763" y="3734182"/>
            <a:ext cx="1524000" cy="14478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73" name="Rectangle 5"/>
          <p:cNvSpPr>
            <a:spLocks noChangeAspect="1" noChangeArrowheads="1"/>
          </p:cNvSpPr>
          <p:nvPr/>
        </p:nvSpPr>
        <p:spPr bwMode="auto">
          <a:xfrm>
            <a:off x="1179513" y="2702307"/>
            <a:ext cx="252412" cy="252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74" name="Rectangle 6"/>
          <p:cNvSpPr>
            <a:spLocks noChangeAspect="1" noChangeArrowheads="1"/>
          </p:cNvSpPr>
          <p:nvPr/>
        </p:nvSpPr>
        <p:spPr bwMode="auto">
          <a:xfrm>
            <a:off x="2651125" y="2702307"/>
            <a:ext cx="252413" cy="252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44550" y="2516569"/>
            <a:ext cx="671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HN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35238" y="2516569"/>
            <a:ext cx="671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NH</a:t>
            </a:r>
          </a:p>
        </p:txBody>
      </p:sp>
      <p:sp>
        <p:nvSpPr>
          <p:cNvPr id="7177" name="Rectangle 9"/>
          <p:cNvSpPr>
            <a:spLocks noChangeAspect="1" noChangeArrowheads="1"/>
          </p:cNvSpPr>
          <p:nvPr/>
        </p:nvSpPr>
        <p:spPr bwMode="auto">
          <a:xfrm>
            <a:off x="1936750" y="5002594"/>
            <a:ext cx="252413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78013" y="4821619"/>
            <a:ext cx="409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-5524162">
            <a:off x="2697956" y="3514313"/>
            <a:ext cx="74613" cy="4286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5524162" flipH="1">
            <a:off x="1312070" y="3509550"/>
            <a:ext cx="74612" cy="4286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-6559961">
            <a:off x="2959895" y="4325525"/>
            <a:ext cx="74612" cy="4286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7016805" flipH="1">
            <a:off x="1035845" y="4325525"/>
            <a:ext cx="74612" cy="4286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Arial Narrow" panose="020B0606020202030204" pitchFamily="34" charset="0"/>
            </a:endParaRPr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rot="3802665">
            <a:off x="1270000" y="4634295"/>
            <a:ext cx="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 rot="3802665">
            <a:off x="1241425" y="4646995"/>
            <a:ext cx="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 rot="3802665">
            <a:off x="1211263" y="4661282"/>
            <a:ext cx="1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 rot="3802665">
            <a:off x="1176338" y="4677157"/>
            <a:ext cx="19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 rot="3802665" flipV="1">
            <a:off x="1156494" y="4685888"/>
            <a:ext cx="1428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 rot="3802665">
            <a:off x="1124744" y="4703351"/>
            <a:ext cx="20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89" name="Line 22"/>
          <p:cNvSpPr>
            <a:spLocks noChangeShapeType="1"/>
          </p:cNvSpPr>
          <p:nvPr/>
        </p:nvSpPr>
        <p:spPr bwMode="auto">
          <a:xfrm rot="3802665">
            <a:off x="1093788" y="4716844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0" name="Line 23"/>
          <p:cNvSpPr>
            <a:spLocks noChangeShapeType="1"/>
          </p:cNvSpPr>
          <p:nvPr/>
        </p:nvSpPr>
        <p:spPr bwMode="auto">
          <a:xfrm rot="3802665">
            <a:off x="1062831" y="4731926"/>
            <a:ext cx="33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1" name="Line 24"/>
          <p:cNvSpPr>
            <a:spLocks noChangeShapeType="1"/>
          </p:cNvSpPr>
          <p:nvPr/>
        </p:nvSpPr>
        <p:spPr bwMode="auto">
          <a:xfrm rot="3802665">
            <a:off x="1031875" y="4745419"/>
            <a:ext cx="3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2" name="Line 25"/>
          <p:cNvSpPr>
            <a:spLocks noChangeShapeType="1"/>
          </p:cNvSpPr>
          <p:nvPr/>
        </p:nvSpPr>
        <p:spPr bwMode="auto">
          <a:xfrm rot="3802665">
            <a:off x="1004887" y="4756532"/>
            <a:ext cx="47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3" name="Line 26"/>
          <p:cNvSpPr>
            <a:spLocks noChangeShapeType="1"/>
          </p:cNvSpPr>
          <p:nvPr/>
        </p:nvSpPr>
        <p:spPr bwMode="auto">
          <a:xfrm rot="3802665">
            <a:off x="970756" y="4773201"/>
            <a:ext cx="49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4" name="Line 27"/>
          <p:cNvSpPr>
            <a:spLocks noChangeShapeType="1"/>
          </p:cNvSpPr>
          <p:nvPr/>
        </p:nvSpPr>
        <p:spPr bwMode="auto">
          <a:xfrm rot="3802665">
            <a:off x="940594" y="4789076"/>
            <a:ext cx="52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5" name="Line 28"/>
          <p:cNvSpPr>
            <a:spLocks noChangeShapeType="1"/>
          </p:cNvSpPr>
          <p:nvPr/>
        </p:nvSpPr>
        <p:spPr bwMode="auto">
          <a:xfrm rot="3802665">
            <a:off x="908050" y="4800982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6" name="Line 29"/>
          <p:cNvSpPr>
            <a:spLocks noChangeShapeType="1"/>
          </p:cNvSpPr>
          <p:nvPr/>
        </p:nvSpPr>
        <p:spPr bwMode="auto">
          <a:xfrm rot="3802665">
            <a:off x="877887" y="4815270"/>
            <a:ext cx="6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7" name="Line 30"/>
          <p:cNvSpPr>
            <a:spLocks noChangeShapeType="1"/>
          </p:cNvSpPr>
          <p:nvPr/>
        </p:nvSpPr>
        <p:spPr bwMode="auto">
          <a:xfrm rot="3802665">
            <a:off x="849313" y="4826382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8" name="Line 32"/>
          <p:cNvSpPr>
            <a:spLocks noChangeShapeType="1"/>
          </p:cNvSpPr>
          <p:nvPr/>
        </p:nvSpPr>
        <p:spPr bwMode="auto">
          <a:xfrm rot="17797335" flipH="1">
            <a:off x="2811462" y="4634295"/>
            <a:ext cx="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199" name="Line 33"/>
          <p:cNvSpPr>
            <a:spLocks noChangeShapeType="1"/>
          </p:cNvSpPr>
          <p:nvPr/>
        </p:nvSpPr>
        <p:spPr bwMode="auto">
          <a:xfrm rot="17797335" flipH="1">
            <a:off x="2833687" y="4646995"/>
            <a:ext cx="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0" name="Line 34"/>
          <p:cNvSpPr>
            <a:spLocks noChangeShapeType="1"/>
          </p:cNvSpPr>
          <p:nvPr/>
        </p:nvSpPr>
        <p:spPr bwMode="auto">
          <a:xfrm rot="17797335" flipH="1">
            <a:off x="2860675" y="4661282"/>
            <a:ext cx="1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1" name="Line 35"/>
          <p:cNvSpPr>
            <a:spLocks noChangeShapeType="1"/>
          </p:cNvSpPr>
          <p:nvPr/>
        </p:nvSpPr>
        <p:spPr bwMode="auto">
          <a:xfrm rot="17797335" flipH="1">
            <a:off x="2889250" y="4677157"/>
            <a:ext cx="19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2" name="Line 36"/>
          <p:cNvSpPr>
            <a:spLocks noChangeShapeType="1"/>
          </p:cNvSpPr>
          <p:nvPr/>
        </p:nvSpPr>
        <p:spPr bwMode="auto">
          <a:xfrm rot="-3802665" flipH="1" flipV="1">
            <a:off x="2913857" y="4685888"/>
            <a:ext cx="1428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3" name="Line 37"/>
          <p:cNvSpPr>
            <a:spLocks noChangeShapeType="1"/>
          </p:cNvSpPr>
          <p:nvPr/>
        </p:nvSpPr>
        <p:spPr bwMode="auto">
          <a:xfrm rot="17797335" flipH="1">
            <a:off x="2939256" y="4703351"/>
            <a:ext cx="20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4" name="Line 38"/>
          <p:cNvSpPr>
            <a:spLocks noChangeShapeType="1"/>
          </p:cNvSpPr>
          <p:nvPr/>
        </p:nvSpPr>
        <p:spPr bwMode="auto">
          <a:xfrm rot="17797335" flipH="1">
            <a:off x="2965450" y="4716844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5" name="Line 39"/>
          <p:cNvSpPr>
            <a:spLocks noChangeShapeType="1"/>
          </p:cNvSpPr>
          <p:nvPr/>
        </p:nvSpPr>
        <p:spPr bwMode="auto">
          <a:xfrm rot="17797335" flipH="1">
            <a:off x="2988469" y="4731926"/>
            <a:ext cx="33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6" name="Line 40"/>
          <p:cNvSpPr>
            <a:spLocks noChangeShapeType="1"/>
          </p:cNvSpPr>
          <p:nvPr/>
        </p:nvSpPr>
        <p:spPr bwMode="auto">
          <a:xfrm rot="17797335" flipH="1">
            <a:off x="3014663" y="4745419"/>
            <a:ext cx="3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7" name="Line 41"/>
          <p:cNvSpPr>
            <a:spLocks noChangeShapeType="1"/>
          </p:cNvSpPr>
          <p:nvPr/>
        </p:nvSpPr>
        <p:spPr bwMode="auto">
          <a:xfrm rot="17797335" flipH="1">
            <a:off x="3032125" y="4756532"/>
            <a:ext cx="47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8" name="Line 42"/>
          <p:cNvSpPr>
            <a:spLocks noChangeShapeType="1"/>
          </p:cNvSpPr>
          <p:nvPr/>
        </p:nvSpPr>
        <p:spPr bwMode="auto">
          <a:xfrm rot="17797335" flipH="1">
            <a:off x="3064668" y="4773201"/>
            <a:ext cx="49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09" name="Line 43"/>
          <p:cNvSpPr>
            <a:spLocks noChangeShapeType="1"/>
          </p:cNvSpPr>
          <p:nvPr/>
        </p:nvSpPr>
        <p:spPr bwMode="auto">
          <a:xfrm rot="17797335" flipH="1">
            <a:off x="3091656" y="4789076"/>
            <a:ext cx="52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10" name="Line 44"/>
          <p:cNvSpPr>
            <a:spLocks noChangeShapeType="1"/>
          </p:cNvSpPr>
          <p:nvPr/>
        </p:nvSpPr>
        <p:spPr bwMode="auto">
          <a:xfrm rot="17797335" flipH="1">
            <a:off x="3113088" y="4800982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11" name="Line 45"/>
          <p:cNvSpPr>
            <a:spLocks noChangeShapeType="1"/>
          </p:cNvSpPr>
          <p:nvPr/>
        </p:nvSpPr>
        <p:spPr bwMode="auto">
          <a:xfrm rot="17797335" flipH="1">
            <a:off x="3140075" y="4815270"/>
            <a:ext cx="6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12" name="Line 46"/>
          <p:cNvSpPr>
            <a:spLocks noChangeShapeType="1"/>
          </p:cNvSpPr>
          <p:nvPr/>
        </p:nvSpPr>
        <p:spPr bwMode="auto">
          <a:xfrm rot="17797335" flipH="1">
            <a:off x="3159125" y="4826382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13" name="Text Box 47"/>
          <p:cNvSpPr txBox="1">
            <a:spLocks noChangeArrowheads="1"/>
          </p:cNvSpPr>
          <p:nvPr/>
        </p:nvSpPr>
        <p:spPr bwMode="auto">
          <a:xfrm>
            <a:off x="520700" y="4181857"/>
            <a:ext cx="44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H</a:t>
            </a:r>
          </a:p>
        </p:txBody>
      </p:sp>
      <p:sp>
        <p:nvSpPr>
          <p:cNvPr id="7214" name="Text Box 48"/>
          <p:cNvSpPr txBox="1">
            <a:spLocks noChangeArrowheads="1"/>
          </p:cNvSpPr>
          <p:nvPr/>
        </p:nvSpPr>
        <p:spPr bwMode="auto">
          <a:xfrm>
            <a:off x="520700" y="4612069"/>
            <a:ext cx="44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H</a:t>
            </a:r>
          </a:p>
        </p:txBody>
      </p:sp>
      <p:sp>
        <p:nvSpPr>
          <p:cNvPr id="7215" name="Text Box 49"/>
          <p:cNvSpPr txBox="1">
            <a:spLocks noChangeArrowheads="1"/>
          </p:cNvSpPr>
          <p:nvPr/>
        </p:nvSpPr>
        <p:spPr bwMode="auto">
          <a:xfrm>
            <a:off x="777875" y="3415094"/>
            <a:ext cx="44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H</a:t>
            </a:r>
          </a:p>
        </p:txBody>
      </p:sp>
      <p:sp>
        <p:nvSpPr>
          <p:cNvPr id="7216" name="Text Box 50"/>
          <p:cNvSpPr txBox="1">
            <a:spLocks noChangeArrowheads="1"/>
          </p:cNvSpPr>
          <p:nvPr/>
        </p:nvSpPr>
        <p:spPr bwMode="auto">
          <a:xfrm>
            <a:off x="2892425" y="3415094"/>
            <a:ext cx="44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H</a:t>
            </a:r>
          </a:p>
        </p:txBody>
      </p:sp>
      <p:sp>
        <p:nvSpPr>
          <p:cNvPr id="7217" name="Text Box 51"/>
          <p:cNvSpPr txBox="1">
            <a:spLocks noChangeArrowheads="1"/>
          </p:cNvSpPr>
          <p:nvPr/>
        </p:nvSpPr>
        <p:spPr bwMode="auto">
          <a:xfrm>
            <a:off x="3154363" y="4181857"/>
            <a:ext cx="44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H</a:t>
            </a:r>
          </a:p>
        </p:txBody>
      </p:sp>
      <p:sp>
        <p:nvSpPr>
          <p:cNvPr id="7218" name="Text Box 52"/>
          <p:cNvSpPr txBox="1">
            <a:spLocks noChangeArrowheads="1"/>
          </p:cNvSpPr>
          <p:nvPr/>
        </p:nvSpPr>
        <p:spPr bwMode="auto">
          <a:xfrm>
            <a:off x="3135313" y="4635882"/>
            <a:ext cx="3854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CH</a:t>
            </a:r>
            <a:r>
              <a:rPr lang="fr-FR" sz="3200" baseline="-25000">
                <a:latin typeface="Arial Narrow" panose="020B0606020202030204" pitchFamily="34" charset="0"/>
              </a:rPr>
              <a:t>2</a:t>
            </a:r>
            <a:r>
              <a:rPr lang="fr-FR" sz="3200">
                <a:latin typeface="Arial Narrow" panose="020B0606020202030204" pitchFamily="34" charset="0"/>
              </a:rPr>
              <a:t>-CH</a:t>
            </a:r>
            <a:r>
              <a:rPr lang="fr-FR" sz="3200" baseline="-25000">
                <a:latin typeface="Arial Narrow" panose="020B0606020202030204" pitchFamily="34" charset="0"/>
              </a:rPr>
              <a:t>2</a:t>
            </a:r>
            <a:r>
              <a:rPr lang="fr-FR" sz="3200">
                <a:latin typeface="Arial Narrow" panose="020B0606020202030204" pitchFamily="34" charset="0"/>
              </a:rPr>
              <a:t>-CH</a:t>
            </a:r>
            <a:r>
              <a:rPr lang="fr-FR" sz="3200" baseline="-25000">
                <a:latin typeface="Arial Narrow" panose="020B0606020202030204" pitchFamily="34" charset="0"/>
              </a:rPr>
              <a:t>2</a:t>
            </a:r>
            <a:r>
              <a:rPr lang="fr-FR" sz="3200">
                <a:latin typeface="Arial Narrow" panose="020B0606020202030204" pitchFamily="34" charset="0"/>
              </a:rPr>
              <a:t>-CH</a:t>
            </a:r>
            <a:r>
              <a:rPr lang="fr-FR" sz="3200" baseline="-25000">
                <a:latin typeface="Arial Narrow" panose="020B0606020202030204" pitchFamily="34" charset="0"/>
              </a:rPr>
              <a:t>2</a:t>
            </a:r>
            <a:r>
              <a:rPr lang="fr-FR" sz="3200">
                <a:latin typeface="Arial Narrow" panose="020B0606020202030204" pitchFamily="34" charset="0"/>
              </a:rPr>
              <a:t>-C=O</a:t>
            </a:r>
          </a:p>
        </p:txBody>
      </p:sp>
      <p:sp>
        <p:nvSpPr>
          <p:cNvPr id="7219" name="Line 53"/>
          <p:cNvSpPr>
            <a:spLocks noChangeShapeType="1"/>
          </p:cNvSpPr>
          <p:nvPr/>
        </p:nvSpPr>
        <p:spPr bwMode="auto">
          <a:xfrm flipV="1">
            <a:off x="1979613" y="2024444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20" name="Line 54"/>
          <p:cNvSpPr>
            <a:spLocks noChangeShapeType="1"/>
          </p:cNvSpPr>
          <p:nvPr/>
        </p:nvSpPr>
        <p:spPr bwMode="auto">
          <a:xfrm flipV="1">
            <a:off x="2095153" y="2024444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7221" name="Text Box 55"/>
          <p:cNvSpPr txBox="1">
            <a:spLocks noChangeArrowheads="1"/>
          </p:cNvSpPr>
          <p:nvPr/>
        </p:nvSpPr>
        <p:spPr bwMode="auto">
          <a:xfrm>
            <a:off x="1811338" y="1549782"/>
            <a:ext cx="463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200">
                <a:latin typeface="Arial Narrow" panose="020B0606020202030204" pitchFamily="34" charset="0"/>
              </a:rPr>
              <a:t>O</a:t>
            </a:r>
          </a:p>
        </p:txBody>
      </p:sp>
      <p:pic>
        <p:nvPicPr>
          <p:cNvPr id="7222" name="Picture 73" descr="foie-de-v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1587882"/>
            <a:ext cx="2146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3" name="Text Box 75"/>
          <p:cNvSpPr txBox="1">
            <a:spLocks noChangeArrowheads="1"/>
          </p:cNvSpPr>
          <p:nvPr/>
        </p:nvSpPr>
        <p:spPr bwMode="auto">
          <a:xfrm>
            <a:off x="5321300" y="5275644"/>
            <a:ext cx="2568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800">
                <a:latin typeface="Arial Narrow" panose="020B0606020202030204" pitchFamily="34" charset="0"/>
              </a:rPr>
              <a:t>Liaison avec fonction amine d’une lysine</a:t>
            </a:r>
          </a:p>
        </p:txBody>
      </p:sp>
      <p:pic>
        <p:nvPicPr>
          <p:cNvPr id="7224" name="Picture 77" descr="abric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587882"/>
            <a:ext cx="27559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5" name="Text Box 78"/>
          <p:cNvSpPr txBox="1">
            <a:spLocks noChangeArrowheads="1"/>
          </p:cNvSpPr>
          <p:nvPr/>
        </p:nvSpPr>
        <p:spPr bwMode="auto">
          <a:xfrm>
            <a:off x="352425" y="5942270"/>
            <a:ext cx="8657431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chemeClr val="bg1"/>
                </a:solidFill>
                <a:latin typeface="Arial Narrow" panose="020B0606020202030204" pitchFamily="34" charset="0"/>
              </a:rPr>
              <a:t>Retrouvée dans les réactions de </a:t>
            </a:r>
            <a:r>
              <a:rPr lang="fr-FR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carboxylation</a:t>
            </a:r>
            <a:r>
              <a:rPr lang="fr-FR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(ajout d’une fonction acide carboxylique)</a:t>
            </a:r>
          </a:p>
        </p:txBody>
      </p:sp>
      <p:cxnSp>
        <p:nvCxnSpPr>
          <p:cNvPr id="7233" name="Connecteur droit 2"/>
          <p:cNvCxnSpPr>
            <a:cxnSpLocks noChangeShapeType="1"/>
          </p:cNvCxnSpPr>
          <p:nvPr/>
        </p:nvCxnSpPr>
        <p:spPr bwMode="auto">
          <a:xfrm flipV="1">
            <a:off x="6224885" y="4607307"/>
            <a:ext cx="1587" cy="144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34" name="Rectangle 3"/>
          <p:cNvSpPr>
            <a:spLocks noChangeArrowheads="1"/>
          </p:cNvSpPr>
          <p:nvPr/>
        </p:nvSpPr>
        <p:spPr bwMode="auto">
          <a:xfrm>
            <a:off x="6012160" y="4156457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3200">
                <a:latin typeface="Arial Narrow" panose="020B0606020202030204" pitchFamily="34" charset="0"/>
              </a:rPr>
              <a:t>O</a:t>
            </a:r>
          </a:p>
        </p:txBody>
      </p:sp>
      <p:cxnSp>
        <p:nvCxnSpPr>
          <p:cNvPr id="7235" name="Connecteur droit 7"/>
          <p:cNvCxnSpPr>
            <a:cxnSpLocks noChangeShapeType="1"/>
          </p:cNvCxnSpPr>
          <p:nvPr/>
        </p:nvCxnSpPr>
        <p:spPr bwMode="auto">
          <a:xfrm>
            <a:off x="6383635" y="4302507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36" name="Ellipse 8"/>
          <p:cNvSpPr>
            <a:spLocks noChangeArrowheads="1"/>
          </p:cNvSpPr>
          <p:nvPr/>
        </p:nvSpPr>
        <p:spPr bwMode="auto">
          <a:xfrm>
            <a:off x="6345535" y="4204082"/>
            <a:ext cx="190500" cy="1905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7238" name="Picture 22" descr="j04326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 – Les cofacteurs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enzymatiques</a:t>
            </a:r>
          </a:p>
          <a:p>
            <a:pPr marL="514350" indent="-514350" algn="just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biotine (ou vitamine B8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Forme libre 70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Oval 93"/>
          <p:cNvSpPr>
            <a:spLocks noChangeArrowheads="1"/>
          </p:cNvSpPr>
          <p:nvPr/>
        </p:nvSpPr>
        <p:spPr bwMode="auto">
          <a:xfrm>
            <a:off x="6148044" y="3349524"/>
            <a:ext cx="309563" cy="3111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 sz="240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219" name="Text Box 79"/>
          <p:cNvSpPr txBox="1">
            <a:spLocks noChangeArrowheads="1"/>
          </p:cNvSpPr>
          <p:nvPr/>
        </p:nvSpPr>
        <p:spPr bwMode="auto">
          <a:xfrm>
            <a:off x="1743075" y="5847655"/>
            <a:ext cx="54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Nicotinamide</a:t>
            </a:r>
            <a:r>
              <a:rPr lang="fr-FR" sz="2400" dirty="0">
                <a:solidFill>
                  <a:srgbClr val="5591D5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</a:rPr>
              <a:t>Adénine </a:t>
            </a:r>
            <a:r>
              <a:rPr lang="fr-FR" sz="2400" dirty="0" err="1">
                <a:latin typeface="Arial Narrow" panose="020B0606020202030204" pitchFamily="34" charset="0"/>
              </a:rPr>
              <a:t>Dinucléotide</a:t>
            </a:r>
            <a:r>
              <a:rPr lang="fr-FR" sz="2400" dirty="0">
                <a:latin typeface="Arial Narrow" panose="020B0606020202030204" pitchFamily="34" charset="0"/>
              </a:rPr>
              <a:t> (NAD</a:t>
            </a:r>
            <a:r>
              <a:rPr lang="fr-FR" sz="2400" baseline="30000" dirty="0">
                <a:latin typeface="Arial Narrow" panose="020B0606020202030204" pitchFamily="34" charset="0"/>
              </a:rPr>
              <a:t>+</a:t>
            </a:r>
            <a:r>
              <a:rPr lang="fr-FR" sz="24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220" name="Rectangle 22"/>
          <p:cNvSpPr>
            <a:spLocks noChangeArrowheads="1"/>
          </p:cNvSpPr>
          <p:nvPr/>
        </p:nvSpPr>
        <p:spPr bwMode="auto">
          <a:xfrm>
            <a:off x="1848134" y="5365207"/>
            <a:ext cx="37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OH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1" name="Rectangle 23"/>
          <p:cNvSpPr>
            <a:spLocks noChangeArrowheads="1"/>
          </p:cNvSpPr>
          <p:nvPr/>
        </p:nvSpPr>
        <p:spPr bwMode="auto">
          <a:xfrm>
            <a:off x="1060734" y="5349332"/>
            <a:ext cx="37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HO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2" name="Freeform 24"/>
          <p:cNvSpPr>
            <a:spLocks/>
          </p:cNvSpPr>
          <p:nvPr/>
        </p:nvSpPr>
        <p:spPr bwMode="auto">
          <a:xfrm>
            <a:off x="1648109" y="2656932"/>
            <a:ext cx="1123950" cy="1301750"/>
          </a:xfrm>
          <a:custGeom>
            <a:avLst/>
            <a:gdLst>
              <a:gd name="T0" fmla="*/ 2147483647 w 708"/>
              <a:gd name="T1" fmla="*/ 2147483647 h 820"/>
              <a:gd name="T2" fmla="*/ 2147483647 w 708"/>
              <a:gd name="T3" fmla="*/ 2147483647 h 820"/>
              <a:gd name="T4" fmla="*/ 0 w 708"/>
              <a:gd name="T5" fmla="*/ 2147483647 h 820"/>
              <a:gd name="T6" fmla="*/ 0 w 708"/>
              <a:gd name="T7" fmla="*/ 2147483647 h 820"/>
              <a:gd name="T8" fmla="*/ 2147483647 w 708"/>
              <a:gd name="T9" fmla="*/ 0 h 820"/>
              <a:gd name="T10" fmla="*/ 2147483647 w 708"/>
              <a:gd name="T11" fmla="*/ 2147483647 h 820"/>
              <a:gd name="T12" fmla="*/ 2147483647 w 708"/>
              <a:gd name="T13" fmla="*/ 2147483647 h 8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8" h="820">
                <a:moveTo>
                  <a:pt x="708" y="615"/>
                </a:moveTo>
                <a:lnTo>
                  <a:pt x="354" y="820"/>
                </a:lnTo>
                <a:lnTo>
                  <a:pt x="0" y="615"/>
                </a:lnTo>
                <a:lnTo>
                  <a:pt x="0" y="205"/>
                </a:lnTo>
                <a:lnTo>
                  <a:pt x="354" y="0"/>
                </a:lnTo>
                <a:lnTo>
                  <a:pt x="708" y="205"/>
                </a:lnTo>
                <a:lnTo>
                  <a:pt x="708" y="615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3" name="Freeform 25"/>
          <p:cNvSpPr>
            <a:spLocks/>
          </p:cNvSpPr>
          <p:nvPr/>
        </p:nvSpPr>
        <p:spPr bwMode="auto">
          <a:xfrm>
            <a:off x="714659" y="2790282"/>
            <a:ext cx="935038" cy="1023938"/>
          </a:xfrm>
          <a:custGeom>
            <a:avLst/>
            <a:gdLst>
              <a:gd name="T0" fmla="*/ 2147483647 w 589"/>
              <a:gd name="T1" fmla="*/ 0 h 622"/>
              <a:gd name="T2" fmla="*/ 2147483647 w 589"/>
              <a:gd name="T3" fmla="*/ 2147483647 h 622"/>
              <a:gd name="T4" fmla="*/ 2147483647 w 589"/>
              <a:gd name="T5" fmla="*/ 2147483647 h 622"/>
              <a:gd name="T6" fmla="*/ 2147483647 w 589"/>
              <a:gd name="T7" fmla="*/ 2147483647 h 622"/>
              <a:gd name="T8" fmla="*/ 0 w 589"/>
              <a:gd name="T9" fmla="*/ 2147483647 h 622"/>
              <a:gd name="T10" fmla="*/ 2147483647 w 589"/>
              <a:gd name="T11" fmla="*/ 0 h 6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9" h="622">
                <a:moveTo>
                  <a:pt x="227" y="0"/>
                </a:moveTo>
                <a:lnTo>
                  <a:pt x="589" y="124"/>
                </a:lnTo>
                <a:lnTo>
                  <a:pt x="583" y="509"/>
                </a:lnTo>
                <a:lnTo>
                  <a:pt x="223" y="622"/>
                </a:lnTo>
                <a:lnTo>
                  <a:pt x="0" y="308"/>
                </a:lnTo>
                <a:lnTo>
                  <a:pt x="227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4" name="Rectangle 26"/>
          <p:cNvSpPr>
            <a:spLocks noChangeArrowheads="1"/>
          </p:cNvSpPr>
          <p:nvPr/>
        </p:nvSpPr>
        <p:spPr bwMode="auto">
          <a:xfrm>
            <a:off x="2097372" y="3804695"/>
            <a:ext cx="22701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5" name="Rectangle 27"/>
          <p:cNvSpPr>
            <a:spLocks noChangeArrowheads="1"/>
          </p:cNvSpPr>
          <p:nvPr/>
        </p:nvSpPr>
        <p:spPr bwMode="auto">
          <a:xfrm>
            <a:off x="2097372" y="3804695"/>
            <a:ext cx="22701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657759" y="2863307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657759" y="2863307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8" name="Rectangle 34"/>
          <p:cNvSpPr>
            <a:spLocks noChangeArrowheads="1"/>
          </p:cNvSpPr>
          <p:nvPr/>
        </p:nvSpPr>
        <p:spPr bwMode="auto">
          <a:xfrm>
            <a:off x="980493" y="2683920"/>
            <a:ext cx="252413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29" name="Rectangle 35"/>
          <p:cNvSpPr>
            <a:spLocks noChangeArrowheads="1"/>
          </p:cNvSpPr>
          <p:nvPr/>
        </p:nvSpPr>
        <p:spPr bwMode="auto">
          <a:xfrm>
            <a:off x="990884" y="2683920"/>
            <a:ext cx="252413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0" name="Rectangle 38"/>
          <p:cNvSpPr>
            <a:spLocks noChangeArrowheads="1"/>
          </p:cNvSpPr>
          <p:nvPr/>
        </p:nvSpPr>
        <p:spPr bwMode="auto">
          <a:xfrm>
            <a:off x="967072" y="3614195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1" name="Rectangle 39"/>
          <p:cNvSpPr>
            <a:spLocks noChangeArrowheads="1"/>
          </p:cNvSpPr>
          <p:nvPr/>
        </p:nvSpPr>
        <p:spPr bwMode="auto">
          <a:xfrm>
            <a:off x="967072" y="3614195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V="1">
            <a:off x="1759234" y="3006182"/>
            <a:ext cx="1588" cy="595313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H="1" flipV="1">
            <a:off x="2156109" y="2774407"/>
            <a:ext cx="515938" cy="296863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4" name="Line 44"/>
          <p:cNvSpPr>
            <a:spLocks noChangeShapeType="1"/>
          </p:cNvSpPr>
          <p:nvPr/>
        </p:nvSpPr>
        <p:spPr bwMode="auto">
          <a:xfrm flipV="1">
            <a:off x="2186272" y="3499895"/>
            <a:ext cx="514350" cy="298450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5" name="Line 45"/>
          <p:cNvSpPr>
            <a:spLocks noChangeShapeType="1"/>
          </p:cNvSpPr>
          <p:nvPr/>
        </p:nvSpPr>
        <p:spPr bwMode="auto">
          <a:xfrm flipH="1">
            <a:off x="865472" y="2952207"/>
            <a:ext cx="285750" cy="387350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6" name="Line 46"/>
          <p:cNvSpPr>
            <a:spLocks noChangeShapeType="1"/>
          </p:cNvSpPr>
          <p:nvPr/>
        </p:nvSpPr>
        <p:spPr bwMode="auto">
          <a:xfrm>
            <a:off x="1068672" y="3876132"/>
            <a:ext cx="1587" cy="1184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7" name="Freeform 47"/>
          <p:cNvSpPr>
            <a:spLocks/>
          </p:cNvSpPr>
          <p:nvPr/>
        </p:nvSpPr>
        <p:spPr bwMode="auto">
          <a:xfrm>
            <a:off x="1086134" y="4452395"/>
            <a:ext cx="1077913" cy="804862"/>
          </a:xfrm>
          <a:custGeom>
            <a:avLst/>
            <a:gdLst>
              <a:gd name="T0" fmla="*/ 2147483647 w 679"/>
              <a:gd name="T1" fmla="*/ 0 h 507"/>
              <a:gd name="T2" fmla="*/ 2147483647 w 679"/>
              <a:gd name="T3" fmla="*/ 2147483647 h 507"/>
              <a:gd name="T4" fmla="*/ 2147483647 w 679"/>
              <a:gd name="T5" fmla="*/ 2147483647 h 507"/>
              <a:gd name="T6" fmla="*/ 2147483647 w 679"/>
              <a:gd name="T7" fmla="*/ 2147483647 h 507"/>
              <a:gd name="T8" fmla="*/ 0 w 679"/>
              <a:gd name="T9" fmla="*/ 2147483647 h 507"/>
              <a:gd name="T10" fmla="*/ 2147483647 w 679"/>
              <a:gd name="T11" fmla="*/ 0 h 5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9" h="507">
                <a:moveTo>
                  <a:pt x="339" y="0"/>
                </a:moveTo>
                <a:lnTo>
                  <a:pt x="679" y="194"/>
                </a:lnTo>
                <a:lnTo>
                  <a:pt x="547" y="507"/>
                </a:lnTo>
                <a:lnTo>
                  <a:pt x="132" y="507"/>
                </a:lnTo>
                <a:lnTo>
                  <a:pt x="0" y="194"/>
                </a:lnTo>
                <a:lnTo>
                  <a:pt x="339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8" name="Rectangle 48"/>
          <p:cNvSpPr>
            <a:spLocks noChangeArrowheads="1"/>
          </p:cNvSpPr>
          <p:nvPr/>
        </p:nvSpPr>
        <p:spPr bwMode="auto">
          <a:xfrm>
            <a:off x="1514759" y="4339682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39" name="Rectangle 49"/>
          <p:cNvSpPr>
            <a:spLocks noChangeArrowheads="1"/>
          </p:cNvSpPr>
          <p:nvPr/>
        </p:nvSpPr>
        <p:spPr bwMode="auto">
          <a:xfrm>
            <a:off x="1514759" y="4339682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0" name="Line 52"/>
          <p:cNvSpPr>
            <a:spLocks noChangeShapeType="1"/>
          </p:cNvSpPr>
          <p:nvPr/>
        </p:nvSpPr>
        <p:spPr bwMode="auto">
          <a:xfrm flipV="1">
            <a:off x="1943384" y="5071520"/>
            <a:ext cx="1588" cy="328612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1" name="Line 53"/>
          <p:cNvSpPr>
            <a:spLocks noChangeShapeType="1"/>
          </p:cNvSpPr>
          <p:nvPr/>
        </p:nvSpPr>
        <p:spPr bwMode="auto">
          <a:xfrm flipV="1">
            <a:off x="1306797" y="5071520"/>
            <a:ext cx="1587" cy="328612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2" name="Rectangle 54"/>
          <p:cNvSpPr>
            <a:spLocks noChangeArrowheads="1"/>
          </p:cNvSpPr>
          <p:nvPr/>
        </p:nvSpPr>
        <p:spPr bwMode="auto">
          <a:xfrm>
            <a:off x="1852897" y="4777832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H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243" name="Rectangle 55"/>
          <p:cNvSpPr>
            <a:spLocks noChangeArrowheads="1"/>
          </p:cNvSpPr>
          <p:nvPr/>
        </p:nvSpPr>
        <p:spPr bwMode="auto">
          <a:xfrm>
            <a:off x="1222659" y="4777832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4" name="Line 56"/>
          <p:cNvSpPr>
            <a:spLocks noChangeShapeType="1"/>
          </p:cNvSpPr>
          <p:nvPr/>
        </p:nvSpPr>
        <p:spPr bwMode="auto">
          <a:xfrm flipV="1">
            <a:off x="2192622" y="4566695"/>
            <a:ext cx="1587" cy="327025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5" name="Rectangle 57"/>
          <p:cNvSpPr>
            <a:spLocks noChangeArrowheads="1"/>
          </p:cNvSpPr>
          <p:nvPr/>
        </p:nvSpPr>
        <p:spPr bwMode="auto">
          <a:xfrm>
            <a:off x="2076734" y="5001670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6" name="Rectangle 58"/>
          <p:cNvSpPr>
            <a:spLocks noChangeArrowheads="1"/>
          </p:cNvSpPr>
          <p:nvPr/>
        </p:nvSpPr>
        <p:spPr bwMode="auto">
          <a:xfrm>
            <a:off x="971834" y="5017545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7" name="Line 59"/>
          <p:cNvSpPr>
            <a:spLocks noChangeShapeType="1"/>
          </p:cNvSpPr>
          <p:nvPr/>
        </p:nvSpPr>
        <p:spPr bwMode="auto">
          <a:xfrm flipV="1">
            <a:off x="2216434" y="2244182"/>
            <a:ext cx="1588" cy="4286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8" name="Rectangle 60"/>
          <p:cNvSpPr>
            <a:spLocks noChangeArrowheads="1"/>
          </p:cNvSpPr>
          <p:nvPr/>
        </p:nvSpPr>
        <p:spPr bwMode="auto">
          <a:xfrm>
            <a:off x="2113247" y="1888582"/>
            <a:ext cx="365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NH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49" name="Rectangle 61"/>
          <p:cNvSpPr>
            <a:spLocks noChangeArrowheads="1"/>
          </p:cNvSpPr>
          <p:nvPr/>
        </p:nvSpPr>
        <p:spPr bwMode="auto">
          <a:xfrm>
            <a:off x="2500373" y="2022207"/>
            <a:ext cx="117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 b="0" dirty="0">
                <a:latin typeface="Arial Narrow" panose="020B0606020202030204" pitchFamily="34" charset="0"/>
              </a:rPr>
              <a:t>2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9250" name="Line 62"/>
          <p:cNvSpPr>
            <a:spLocks noChangeShapeType="1"/>
          </p:cNvSpPr>
          <p:nvPr/>
        </p:nvSpPr>
        <p:spPr bwMode="auto">
          <a:xfrm>
            <a:off x="6360914" y="3890420"/>
            <a:ext cx="1587" cy="1184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251" name="Freeform 67"/>
          <p:cNvSpPr>
            <a:spLocks/>
          </p:cNvSpPr>
          <p:nvPr/>
        </p:nvSpPr>
        <p:spPr bwMode="auto">
          <a:xfrm>
            <a:off x="5265539" y="4466682"/>
            <a:ext cx="1077912" cy="804863"/>
          </a:xfrm>
          <a:custGeom>
            <a:avLst/>
            <a:gdLst>
              <a:gd name="T0" fmla="*/ 2147483647 w 679"/>
              <a:gd name="T1" fmla="*/ 0 h 507"/>
              <a:gd name="T2" fmla="*/ 0 w 679"/>
              <a:gd name="T3" fmla="*/ 2147483647 h 507"/>
              <a:gd name="T4" fmla="*/ 2147483647 w 679"/>
              <a:gd name="T5" fmla="*/ 2147483647 h 507"/>
              <a:gd name="T6" fmla="*/ 2147483647 w 679"/>
              <a:gd name="T7" fmla="*/ 2147483647 h 507"/>
              <a:gd name="T8" fmla="*/ 2147483647 w 679"/>
              <a:gd name="T9" fmla="*/ 2147483647 h 507"/>
              <a:gd name="T10" fmla="*/ 2147483647 w 679"/>
              <a:gd name="T11" fmla="*/ 0 h 5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9" h="507">
                <a:moveTo>
                  <a:pt x="340" y="0"/>
                </a:moveTo>
                <a:lnTo>
                  <a:pt x="0" y="194"/>
                </a:lnTo>
                <a:lnTo>
                  <a:pt x="132" y="507"/>
                </a:lnTo>
                <a:lnTo>
                  <a:pt x="547" y="507"/>
                </a:lnTo>
                <a:lnTo>
                  <a:pt x="679" y="194"/>
                </a:lnTo>
                <a:lnTo>
                  <a:pt x="340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252" name="Rectangle 69"/>
          <p:cNvSpPr>
            <a:spLocks noChangeArrowheads="1"/>
          </p:cNvSpPr>
          <p:nvPr/>
        </p:nvSpPr>
        <p:spPr bwMode="auto">
          <a:xfrm>
            <a:off x="5700514" y="4396832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253" name="Line 72"/>
          <p:cNvSpPr>
            <a:spLocks noChangeShapeType="1"/>
          </p:cNvSpPr>
          <p:nvPr/>
        </p:nvSpPr>
        <p:spPr bwMode="auto">
          <a:xfrm flipV="1">
            <a:off x="5486201" y="5087395"/>
            <a:ext cx="1588" cy="327025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54" name="Line 73"/>
          <p:cNvSpPr>
            <a:spLocks noChangeShapeType="1"/>
          </p:cNvSpPr>
          <p:nvPr/>
        </p:nvSpPr>
        <p:spPr bwMode="auto">
          <a:xfrm flipV="1">
            <a:off x="6122789" y="5087395"/>
            <a:ext cx="1587" cy="327025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55" name="Rectangle 74"/>
          <p:cNvSpPr>
            <a:spLocks noChangeArrowheads="1"/>
          </p:cNvSpPr>
          <p:nvPr/>
        </p:nvSpPr>
        <p:spPr bwMode="auto">
          <a:xfrm flipH="1">
            <a:off x="5236964" y="5379495"/>
            <a:ext cx="582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HO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56" name="Rectangle 75"/>
          <p:cNvSpPr>
            <a:spLocks noChangeArrowheads="1"/>
          </p:cNvSpPr>
          <p:nvPr/>
        </p:nvSpPr>
        <p:spPr bwMode="auto">
          <a:xfrm>
            <a:off x="6049764" y="5379495"/>
            <a:ext cx="37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OH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57" name="Rectangle 76"/>
          <p:cNvSpPr>
            <a:spLocks noChangeArrowheads="1"/>
          </p:cNvSpPr>
          <p:nvPr/>
        </p:nvSpPr>
        <p:spPr bwMode="auto">
          <a:xfrm>
            <a:off x="5403651" y="4809582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H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258" name="Rectangle 77"/>
          <p:cNvSpPr>
            <a:spLocks noChangeArrowheads="1"/>
          </p:cNvSpPr>
          <p:nvPr/>
        </p:nvSpPr>
        <p:spPr bwMode="auto">
          <a:xfrm>
            <a:off x="6041826" y="4809582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59" name="Line 78"/>
          <p:cNvSpPr>
            <a:spLocks noChangeShapeType="1"/>
          </p:cNvSpPr>
          <p:nvPr/>
        </p:nvSpPr>
        <p:spPr bwMode="auto">
          <a:xfrm flipV="1">
            <a:off x="5236964" y="4580982"/>
            <a:ext cx="1587" cy="327025"/>
          </a:xfrm>
          <a:prstGeom prst="line">
            <a:avLst/>
          </a:prstGeom>
          <a:noFill/>
          <a:ln w="365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260" name="Rectangle 79"/>
          <p:cNvSpPr>
            <a:spLocks noChangeArrowheads="1"/>
          </p:cNvSpPr>
          <p:nvPr/>
        </p:nvSpPr>
        <p:spPr bwMode="auto">
          <a:xfrm>
            <a:off x="5148064" y="4884195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61" name="Rectangle 87"/>
          <p:cNvSpPr>
            <a:spLocks noChangeArrowheads="1"/>
          </p:cNvSpPr>
          <p:nvPr/>
        </p:nvSpPr>
        <p:spPr bwMode="auto">
          <a:xfrm>
            <a:off x="4197400" y="3569745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O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62" name="Rectangle 90"/>
          <p:cNvSpPr>
            <a:spLocks noChangeArrowheads="1"/>
          </p:cNvSpPr>
          <p:nvPr/>
        </p:nvSpPr>
        <p:spPr bwMode="auto">
          <a:xfrm>
            <a:off x="4180261" y="4701632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O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263" name="Rectangle 91"/>
          <p:cNvSpPr>
            <a:spLocks noChangeArrowheads="1"/>
          </p:cNvSpPr>
          <p:nvPr/>
        </p:nvSpPr>
        <p:spPr bwMode="auto">
          <a:xfrm>
            <a:off x="6273601" y="5015957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64" name="Rectangle 92"/>
          <p:cNvSpPr>
            <a:spLocks noChangeArrowheads="1"/>
          </p:cNvSpPr>
          <p:nvPr/>
        </p:nvSpPr>
        <p:spPr bwMode="auto">
          <a:xfrm>
            <a:off x="6235501" y="3322095"/>
            <a:ext cx="147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+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265" name="Rectangle 102"/>
          <p:cNvSpPr>
            <a:spLocks noChangeArrowheads="1"/>
          </p:cNvSpPr>
          <p:nvPr/>
        </p:nvSpPr>
        <p:spPr bwMode="auto">
          <a:xfrm>
            <a:off x="2102134" y="4249195"/>
            <a:ext cx="3598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CH</a:t>
            </a:r>
            <a:r>
              <a:rPr lang="fr-FR" sz="2400" b="0" baseline="-25000" dirty="0">
                <a:latin typeface="Arial Narrow" panose="020B0606020202030204" pitchFamily="34" charset="0"/>
              </a:rPr>
              <a:t>2</a:t>
            </a:r>
            <a:r>
              <a:rPr lang="fr-FR" sz="2400" b="0" dirty="0">
                <a:latin typeface="Arial Narrow" panose="020B060602020203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</a:rPr>
              <a:t>–</a:t>
            </a:r>
            <a:r>
              <a:rPr lang="fr-FR" sz="2400" b="0" dirty="0">
                <a:latin typeface="Arial Narrow" panose="020B0606020202030204" pitchFamily="34" charset="0"/>
              </a:rPr>
              <a:t> O </a:t>
            </a:r>
            <a:r>
              <a:rPr lang="fr-FR" sz="2400" dirty="0">
                <a:latin typeface="Arial Narrow" panose="020B0606020202030204" pitchFamily="34" charset="0"/>
              </a:rPr>
              <a:t>–</a:t>
            </a:r>
            <a:r>
              <a:rPr lang="fr-FR" sz="2400" b="0" dirty="0">
                <a:latin typeface="Arial Narrow" panose="020B0606020202030204" pitchFamily="34" charset="0"/>
              </a:rPr>
              <a:t> P </a:t>
            </a:r>
            <a:r>
              <a:rPr lang="fr-FR" sz="2400" dirty="0">
                <a:latin typeface="Arial Narrow" panose="020B0606020202030204" pitchFamily="34" charset="0"/>
              </a:rPr>
              <a:t>–</a:t>
            </a:r>
            <a:r>
              <a:rPr lang="fr-FR" sz="2400" b="0" dirty="0">
                <a:latin typeface="Arial Narrow" panose="020B0606020202030204" pitchFamily="34" charset="0"/>
              </a:rPr>
              <a:t> O </a:t>
            </a:r>
            <a:r>
              <a:rPr lang="fr-FR" sz="2400" dirty="0">
                <a:latin typeface="Arial Narrow" panose="020B0606020202030204" pitchFamily="34" charset="0"/>
              </a:rPr>
              <a:t>–</a:t>
            </a:r>
            <a:r>
              <a:rPr lang="fr-FR" sz="2400" b="0" dirty="0">
                <a:latin typeface="Arial Narrow" panose="020B0606020202030204" pitchFamily="34" charset="0"/>
              </a:rPr>
              <a:t> P </a:t>
            </a:r>
            <a:r>
              <a:rPr lang="fr-FR" sz="2400" dirty="0">
                <a:latin typeface="Arial Narrow" panose="020B0606020202030204" pitchFamily="34" charset="0"/>
              </a:rPr>
              <a:t>–</a:t>
            </a:r>
            <a:r>
              <a:rPr lang="fr-FR" sz="2400" b="0" dirty="0">
                <a:latin typeface="Arial Narrow" panose="020B0606020202030204" pitchFamily="34" charset="0"/>
              </a:rPr>
              <a:t> O </a:t>
            </a:r>
            <a:r>
              <a:rPr lang="fr-FR" sz="2400" dirty="0">
                <a:latin typeface="Arial Narrow" panose="020B0606020202030204" pitchFamily="34" charset="0"/>
              </a:rPr>
              <a:t>–</a:t>
            </a:r>
            <a:r>
              <a:rPr lang="fr-FR" sz="2400" b="0" dirty="0">
                <a:latin typeface="Arial Narrow" panose="020B0606020202030204" pitchFamily="34" charset="0"/>
              </a:rPr>
              <a:t> CH</a:t>
            </a:r>
            <a:r>
              <a:rPr lang="fr-FR" sz="2400" b="0" baseline="-25000" dirty="0">
                <a:latin typeface="Arial Narrow" panose="020B0606020202030204" pitchFamily="34" charset="0"/>
              </a:rPr>
              <a:t>2</a:t>
            </a:r>
            <a:endParaRPr lang="fr-FR" sz="2400" baseline="-25000" dirty="0">
              <a:latin typeface="Arial Narrow" panose="020B0606020202030204" pitchFamily="34" charset="0"/>
            </a:endParaRPr>
          </a:p>
        </p:txBody>
      </p:sp>
      <p:grpSp>
        <p:nvGrpSpPr>
          <p:cNvPr id="9266" name="Groupe 133"/>
          <p:cNvGrpSpPr>
            <a:grpSpLocks/>
          </p:cNvGrpSpPr>
          <p:nvPr/>
        </p:nvGrpSpPr>
        <p:grpSpPr bwMode="auto">
          <a:xfrm>
            <a:off x="3350469" y="4053932"/>
            <a:ext cx="66675" cy="215900"/>
            <a:chOff x="3727450" y="3991192"/>
            <a:chExt cx="66675" cy="216000"/>
          </a:xfrm>
        </p:grpSpPr>
        <p:sp>
          <p:nvSpPr>
            <p:cNvPr id="9335" name="Line 108"/>
            <p:cNvSpPr>
              <a:spLocks noChangeShapeType="1"/>
            </p:cNvSpPr>
            <p:nvPr/>
          </p:nvSpPr>
          <p:spPr bwMode="auto">
            <a:xfrm flipV="1">
              <a:off x="3794125" y="3991192"/>
              <a:ext cx="0" cy="21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>
                <a:latin typeface="Arial Narrow" panose="020B0606020202030204" pitchFamily="34" charset="0"/>
              </a:endParaRPr>
            </a:p>
          </p:txBody>
        </p:sp>
        <p:sp>
          <p:nvSpPr>
            <p:cNvPr id="9336" name="Line 109"/>
            <p:cNvSpPr>
              <a:spLocks noChangeShapeType="1"/>
            </p:cNvSpPr>
            <p:nvPr/>
          </p:nvSpPr>
          <p:spPr bwMode="auto">
            <a:xfrm flipV="1">
              <a:off x="3727450" y="3991192"/>
              <a:ext cx="0" cy="21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9267" name="Rectangle 110"/>
          <p:cNvSpPr>
            <a:spLocks noChangeArrowheads="1"/>
          </p:cNvSpPr>
          <p:nvPr/>
        </p:nvSpPr>
        <p:spPr bwMode="auto">
          <a:xfrm>
            <a:off x="3304431" y="3569745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O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68" name="Line 111"/>
          <p:cNvSpPr>
            <a:spLocks noChangeShapeType="1"/>
          </p:cNvSpPr>
          <p:nvPr/>
        </p:nvSpPr>
        <p:spPr bwMode="auto">
          <a:xfrm flipV="1">
            <a:off x="3369356" y="4564850"/>
            <a:ext cx="1587" cy="18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269" name="Rectangle 113"/>
          <p:cNvSpPr>
            <a:spLocks noChangeArrowheads="1"/>
          </p:cNvSpPr>
          <p:nvPr/>
        </p:nvSpPr>
        <p:spPr bwMode="auto">
          <a:xfrm>
            <a:off x="3261406" y="4696870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O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0" name="Rectangle 120"/>
          <p:cNvSpPr>
            <a:spLocks noChangeArrowheads="1"/>
          </p:cNvSpPr>
          <p:nvPr/>
        </p:nvSpPr>
        <p:spPr bwMode="auto">
          <a:xfrm>
            <a:off x="2097372" y="3804695"/>
            <a:ext cx="22701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1" name="Rectangle 121"/>
          <p:cNvSpPr>
            <a:spLocks noChangeArrowheads="1"/>
          </p:cNvSpPr>
          <p:nvPr/>
        </p:nvSpPr>
        <p:spPr bwMode="auto">
          <a:xfrm>
            <a:off x="2097372" y="3804695"/>
            <a:ext cx="22701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2" name="Rectangle 124"/>
          <p:cNvSpPr>
            <a:spLocks noChangeArrowheads="1"/>
          </p:cNvSpPr>
          <p:nvPr/>
        </p:nvSpPr>
        <p:spPr bwMode="auto">
          <a:xfrm>
            <a:off x="2657759" y="2863307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3" name="Rectangle 125"/>
          <p:cNvSpPr>
            <a:spLocks noChangeArrowheads="1"/>
          </p:cNvSpPr>
          <p:nvPr/>
        </p:nvSpPr>
        <p:spPr bwMode="auto">
          <a:xfrm>
            <a:off x="2657759" y="2863307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4" name="Rectangle 127"/>
          <p:cNvSpPr>
            <a:spLocks noChangeArrowheads="1"/>
          </p:cNvSpPr>
          <p:nvPr/>
        </p:nvSpPr>
        <p:spPr bwMode="auto">
          <a:xfrm>
            <a:off x="2694272" y="2774302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N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275" name="Rectangle 128"/>
          <p:cNvSpPr>
            <a:spLocks noChangeArrowheads="1"/>
          </p:cNvSpPr>
          <p:nvPr/>
        </p:nvSpPr>
        <p:spPr bwMode="auto">
          <a:xfrm>
            <a:off x="990884" y="2683920"/>
            <a:ext cx="252413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6" name="Rectangle 129"/>
          <p:cNvSpPr>
            <a:spLocks noChangeArrowheads="1"/>
          </p:cNvSpPr>
          <p:nvPr/>
        </p:nvSpPr>
        <p:spPr bwMode="auto">
          <a:xfrm>
            <a:off x="990884" y="2683920"/>
            <a:ext cx="252413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7" name="Rectangle 131"/>
          <p:cNvSpPr>
            <a:spLocks noChangeArrowheads="1"/>
          </p:cNvSpPr>
          <p:nvPr/>
        </p:nvSpPr>
        <p:spPr bwMode="auto">
          <a:xfrm>
            <a:off x="1005027" y="2622140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N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278" name="Rectangle 132"/>
          <p:cNvSpPr>
            <a:spLocks noChangeArrowheads="1"/>
          </p:cNvSpPr>
          <p:nvPr/>
        </p:nvSpPr>
        <p:spPr bwMode="auto">
          <a:xfrm>
            <a:off x="967072" y="3614195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79" name="Rectangle 133"/>
          <p:cNvSpPr>
            <a:spLocks noChangeArrowheads="1"/>
          </p:cNvSpPr>
          <p:nvPr/>
        </p:nvSpPr>
        <p:spPr bwMode="auto">
          <a:xfrm>
            <a:off x="967072" y="3614195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0" name="Line 136"/>
          <p:cNvSpPr>
            <a:spLocks noChangeShapeType="1"/>
          </p:cNvSpPr>
          <p:nvPr/>
        </p:nvSpPr>
        <p:spPr bwMode="auto">
          <a:xfrm flipV="1">
            <a:off x="1759234" y="3006182"/>
            <a:ext cx="1588" cy="59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1" name="Line 137"/>
          <p:cNvSpPr>
            <a:spLocks noChangeAspect="1" noChangeShapeType="1"/>
          </p:cNvSpPr>
          <p:nvPr/>
        </p:nvSpPr>
        <p:spPr bwMode="auto">
          <a:xfrm flipH="1" flipV="1">
            <a:off x="2214847" y="2774407"/>
            <a:ext cx="4191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2" name="Line 138"/>
          <p:cNvSpPr>
            <a:spLocks noChangeAspect="1" noChangeShapeType="1"/>
          </p:cNvSpPr>
          <p:nvPr/>
        </p:nvSpPr>
        <p:spPr bwMode="auto">
          <a:xfrm flipV="1">
            <a:off x="2287872" y="3558632"/>
            <a:ext cx="417512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3" name="Line 139"/>
          <p:cNvSpPr>
            <a:spLocks noChangeShapeType="1"/>
          </p:cNvSpPr>
          <p:nvPr/>
        </p:nvSpPr>
        <p:spPr bwMode="auto">
          <a:xfrm flipH="1">
            <a:off x="865472" y="2952207"/>
            <a:ext cx="285750" cy="38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4" name="Rectangle 142"/>
          <p:cNvSpPr>
            <a:spLocks noChangeArrowheads="1"/>
          </p:cNvSpPr>
          <p:nvPr/>
        </p:nvSpPr>
        <p:spPr bwMode="auto">
          <a:xfrm>
            <a:off x="1514759" y="4339682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5" name="Rectangle 143"/>
          <p:cNvSpPr>
            <a:spLocks noChangeArrowheads="1"/>
          </p:cNvSpPr>
          <p:nvPr/>
        </p:nvSpPr>
        <p:spPr bwMode="auto">
          <a:xfrm>
            <a:off x="1514759" y="4339682"/>
            <a:ext cx="22542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6" name="Line 146"/>
          <p:cNvSpPr>
            <a:spLocks noChangeShapeType="1"/>
          </p:cNvSpPr>
          <p:nvPr/>
        </p:nvSpPr>
        <p:spPr bwMode="auto">
          <a:xfrm flipV="1">
            <a:off x="1943384" y="5071520"/>
            <a:ext cx="1588" cy="32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7" name="Line 147"/>
          <p:cNvSpPr>
            <a:spLocks noChangeShapeType="1"/>
          </p:cNvSpPr>
          <p:nvPr/>
        </p:nvSpPr>
        <p:spPr bwMode="auto">
          <a:xfrm flipV="1">
            <a:off x="1306797" y="5071520"/>
            <a:ext cx="1587" cy="32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8" name="Line 150"/>
          <p:cNvSpPr>
            <a:spLocks noChangeShapeType="1"/>
          </p:cNvSpPr>
          <p:nvPr/>
        </p:nvSpPr>
        <p:spPr bwMode="auto">
          <a:xfrm flipV="1">
            <a:off x="2175159" y="456669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89" name="Line 153"/>
          <p:cNvSpPr>
            <a:spLocks noChangeShapeType="1"/>
          </p:cNvSpPr>
          <p:nvPr/>
        </p:nvSpPr>
        <p:spPr bwMode="auto">
          <a:xfrm flipV="1">
            <a:off x="2216434" y="2244182"/>
            <a:ext cx="1588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90" name="Line 166"/>
          <p:cNvSpPr>
            <a:spLocks noChangeShapeType="1"/>
          </p:cNvSpPr>
          <p:nvPr/>
        </p:nvSpPr>
        <p:spPr bwMode="auto">
          <a:xfrm flipV="1">
            <a:off x="5486201" y="5087395"/>
            <a:ext cx="1588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91" name="Line 167"/>
          <p:cNvSpPr>
            <a:spLocks noChangeShapeType="1"/>
          </p:cNvSpPr>
          <p:nvPr/>
        </p:nvSpPr>
        <p:spPr bwMode="auto">
          <a:xfrm flipV="1">
            <a:off x="6122789" y="5087395"/>
            <a:ext cx="1587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292" name="Line 172"/>
          <p:cNvSpPr>
            <a:spLocks noChangeShapeType="1"/>
          </p:cNvSpPr>
          <p:nvPr/>
        </p:nvSpPr>
        <p:spPr bwMode="auto">
          <a:xfrm flipV="1">
            <a:off x="5241726" y="4580982"/>
            <a:ext cx="1588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grpSp>
        <p:nvGrpSpPr>
          <p:cNvPr id="9293" name="Groupe 132"/>
          <p:cNvGrpSpPr>
            <a:grpSpLocks/>
          </p:cNvGrpSpPr>
          <p:nvPr/>
        </p:nvGrpSpPr>
        <p:grpSpPr bwMode="auto">
          <a:xfrm>
            <a:off x="4265060" y="4036470"/>
            <a:ext cx="68262" cy="215900"/>
            <a:chOff x="4581525" y="3988017"/>
            <a:chExt cx="68263" cy="216000"/>
          </a:xfrm>
        </p:grpSpPr>
        <p:sp>
          <p:nvSpPr>
            <p:cNvPr id="9331" name="Line 82"/>
            <p:cNvSpPr>
              <a:spLocks noChangeShapeType="1"/>
            </p:cNvSpPr>
            <p:nvPr/>
          </p:nvSpPr>
          <p:spPr bwMode="auto">
            <a:xfrm flipV="1">
              <a:off x="4648200" y="3988017"/>
              <a:ext cx="1588" cy="21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>
                <a:latin typeface="Arial Narrow" panose="020B0606020202030204" pitchFamily="34" charset="0"/>
              </a:endParaRPr>
            </a:p>
          </p:txBody>
        </p:sp>
        <p:sp>
          <p:nvSpPr>
            <p:cNvPr id="9332" name="Line 83"/>
            <p:cNvSpPr>
              <a:spLocks noChangeShapeType="1"/>
            </p:cNvSpPr>
            <p:nvPr/>
          </p:nvSpPr>
          <p:spPr bwMode="auto">
            <a:xfrm flipV="1">
              <a:off x="4581525" y="3988017"/>
              <a:ext cx="1588" cy="21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>
                <a:latin typeface="Arial Narrow" panose="020B0606020202030204" pitchFamily="34" charset="0"/>
              </a:endParaRPr>
            </a:p>
          </p:txBody>
        </p:sp>
        <p:sp>
          <p:nvSpPr>
            <p:cNvPr id="9333" name="Line 176"/>
            <p:cNvSpPr>
              <a:spLocks noChangeShapeType="1"/>
            </p:cNvSpPr>
            <p:nvPr/>
          </p:nvSpPr>
          <p:spPr bwMode="auto">
            <a:xfrm flipV="1">
              <a:off x="4648200" y="3988017"/>
              <a:ext cx="1588" cy="21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>
                <a:latin typeface="Arial Narrow" panose="020B0606020202030204" pitchFamily="34" charset="0"/>
              </a:endParaRPr>
            </a:p>
          </p:txBody>
        </p:sp>
        <p:sp>
          <p:nvSpPr>
            <p:cNvPr id="9334" name="Line 177"/>
            <p:cNvSpPr>
              <a:spLocks noChangeShapeType="1"/>
            </p:cNvSpPr>
            <p:nvPr/>
          </p:nvSpPr>
          <p:spPr bwMode="auto">
            <a:xfrm flipV="1">
              <a:off x="4581525" y="3988017"/>
              <a:ext cx="1588" cy="21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9294" name="Line 182"/>
          <p:cNvSpPr>
            <a:spLocks noChangeShapeType="1"/>
          </p:cNvSpPr>
          <p:nvPr/>
        </p:nvSpPr>
        <p:spPr bwMode="auto">
          <a:xfrm flipV="1">
            <a:off x="4281259" y="4546850"/>
            <a:ext cx="1587" cy="21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302" name="Rectangle 41"/>
          <p:cNvSpPr>
            <a:spLocks noChangeArrowheads="1"/>
          </p:cNvSpPr>
          <p:nvPr/>
        </p:nvSpPr>
        <p:spPr bwMode="auto">
          <a:xfrm>
            <a:off x="971600" y="3542757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N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316" name="Freeform 63"/>
          <p:cNvSpPr>
            <a:spLocks/>
          </p:cNvSpPr>
          <p:nvPr/>
        </p:nvSpPr>
        <p:spPr bwMode="auto">
          <a:xfrm>
            <a:off x="5762426" y="2662007"/>
            <a:ext cx="1124141" cy="1302279"/>
          </a:xfrm>
          <a:custGeom>
            <a:avLst/>
            <a:gdLst>
              <a:gd name="T0" fmla="*/ 0 w 708"/>
              <a:gd name="T1" fmla="*/ 2147483647 h 820"/>
              <a:gd name="T2" fmla="*/ 2147483647 w 708"/>
              <a:gd name="T3" fmla="*/ 2147483647 h 820"/>
              <a:gd name="T4" fmla="*/ 2147483647 w 708"/>
              <a:gd name="T5" fmla="*/ 2147483647 h 820"/>
              <a:gd name="T6" fmla="*/ 2147483647 w 708"/>
              <a:gd name="T7" fmla="*/ 2147483647 h 820"/>
              <a:gd name="T8" fmla="*/ 2147483647 w 708"/>
              <a:gd name="T9" fmla="*/ 0 h 820"/>
              <a:gd name="T10" fmla="*/ 0 w 708"/>
              <a:gd name="T11" fmla="*/ 2147483647 h 820"/>
              <a:gd name="T12" fmla="*/ 0 w 708"/>
              <a:gd name="T13" fmla="*/ 2147483647 h 8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8" h="820">
                <a:moveTo>
                  <a:pt x="0" y="615"/>
                </a:moveTo>
                <a:lnTo>
                  <a:pt x="354" y="820"/>
                </a:lnTo>
                <a:lnTo>
                  <a:pt x="708" y="615"/>
                </a:lnTo>
                <a:lnTo>
                  <a:pt x="708" y="205"/>
                </a:lnTo>
                <a:lnTo>
                  <a:pt x="354" y="0"/>
                </a:lnTo>
                <a:lnTo>
                  <a:pt x="0" y="205"/>
                </a:lnTo>
                <a:lnTo>
                  <a:pt x="0" y="615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17" name="Line 64"/>
          <p:cNvSpPr>
            <a:spLocks noChangeShapeType="1"/>
          </p:cNvSpPr>
          <p:nvPr/>
        </p:nvSpPr>
        <p:spPr bwMode="auto">
          <a:xfrm flipV="1">
            <a:off x="6775423" y="3011400"/>
            <a:ext cx="1588" cy="5955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18" name="Line 65"/>
          <p:cNvSpPr>
            <a:spLocks noChangeShapeType="1"/>
          </p:cNvSpPr>
          <p:nvPr/>
        </p:nvSpPr>
        <p:spPr bwMode="auto">
          <a:xfrm flipV="1">
            <a:off x="5864043" y="2779530"/>
            <a:ext cx="514438" cy="2969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19" name="Line 66"/>
          <p:cNvSpPr>
            <a:spLocks noChangeAspect="1" noChangeShapeType="1"/>
          </p:cNvSpPr>
          <p:nvPr/>
        </p:nvSpPr>
        <p:spPr bwMode="auto">
          <a:xfrm flipH="1" flipV="1">
            <a:off x="5819366" y="3534356"/>
            <a:ext cx="417851" cy="2425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20" name="Line 94"/>
          <p:cNvSpPr>
            <a:spLocks noChangeShapeType="1"/>
          </p:cNvSpPr>
          <p:nvPr/>
        </p:nvSpPr>
        <p:spPr bwMode="auto">
          <a:xfrm flipH="1">
            <a:off x="6894507" y="2743003"/>
            <a:ext cx="406469" cy="235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21" name="Rectangle 95"/>
          <p:cNvSpPr>
            <a:spLocks noChangeArrowheads="1"/>
          </p:cNvSpPr>
          <p:nvPr/>
        </p:nvSpPr>
        <p:spPr bwMode="auto">
          <a:xfrm>
            <a:off x="7315261" y="2523839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C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322" name="Line 96"/>
          <p:cNvSpPr>
            <a:spLocks noChangeShapeType="1"/>
          </p:cNvSpPr>
          <p:nvPr/>
        </p:nvSpPr>
        <p:spPr bwMode="auto">
          <a:xfrm flipV="1">
            <a:off x="7378646" y="2314340"/>
            <a:ext cx="1587" cy="2521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n w="28575"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9323" name="Line 97"/>
          <p:cNvSpPr>
            <a:spLocks noChangeShapeType="1"/>
          </p:cNvSpPr>
          <p:nvPr/>
        </p:nvSpPr>
        <p:spPr bwMode="auto">
          <a:xfrm flipV="1">
            <a:off x="7437393" y="2314340"/>
            <a:ext cx="1588" cy="2521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n w="28575"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9324" name="Rectangle 98"/>
          <p:cNvSpPr>
            <a:spLocks noChangeArrowheads="1"/>
          </p:cNvSpPr>
          <p:nvPr/>
        </p:nvSpPr>
        <p:spPr bwMode="auto">
          <a:xfrm>
            <a:off x="7316268" y="2007646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O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325" name="Line 99"/>
          <p:cNvSpPr>
            <a:spLocks noChangeShapeType="1"/>
          </p:cNvSpPr>
          <p:nvPr/>
        </p:nvSpPr>
        <p:spPr bwMode="auto">
          <a:xfrm>
            <a:off x="7496271" y="2779077"/>
            <a:ext cx="309616" cy="1794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26" name="Rectangle 100"/>
          <p:cNvSpPr>
            <a:spLocks noChangeArrowheads="1"/>
          </p:cNvSpPr>
          <p:nvPr/>
        </p:nvSpPr>
        <p:spPr bwMode="auto">
          <a:xfrm>
            <a:off x="7824940" y="2809706"/>
            <a:ext cx="365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NH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27" name="Rectangle 101"/>
          <p:cNvSpPr>
            <a:spLocks noChangeArrowheads="1"/>
          </p:cNvSpPr>
          <p:nvPr/>
        </p:nvSpPr>
        <p:spPr bwMode="auto">
          <a:xfrm>
            <a:off x="8176876" y="2929128"/>
            <a:ext cx="117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 b="0" dirty="0">
                <a:latin typeface="Arial Narrow" panose="020B0606020202030204" pitchFamily="34" charset="0"/>
              </a:rPr>
              <a:t>2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9328" name="Rectangle 114"/>
          <p:cNvSpPr>
            <a:spLocks noChangeArrowheads="1"/>
          </p:cNvSpPr>
          <p:nvPr/>
        </p:nvSpPr>
        <p:spPr bwMode="auto">
          <a:xfrm>
            <a:off x="6224468" y="3826119"/>
            <a:ext cx="225463" cy="2318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29" name="Rectangle 208"/>
          <p:cNvSpPr>
            <a:spLocks noChangeArrowheads="1"/>
          </p:cNvSpPr>
          <p:nvPr/>
        </p:nvSpPr>
        <p:spPr bwMode="auto">
          <a:xfrm>
            <a:off x="6224468" y="3826119"/>
            <a:ext cx="225463" cy="2318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30" name="Rectangle 115"/>
          <p:cNvSpPr>
            <a:spLocks noChangeArrowheads="1"/>
          </p:cNvSpPr>
          <p:nvPr/>
        </p:nvSpPr>
        <p:spPr bwMode="auto">
          <a:xfrm>
            <a:off x="6257803" y="3705420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N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304" name="Rectangle 29"/>
          <p:cNvSpPr>
            <a:spLocks noChangeArrowheads="1"/>
          </p:cNvSpPr>
          <p:nvPr/>
        </p:nvSpPr>
        <p:spPr bwMode="auto">
          <a:xfrm>
            <a:off x="2103675" y="3766595"/>
            <a:ext cx="182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N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305" name="Rectangle 51"/>
          <p:cNvSpPr>
            <a:spLocks noChangeArrowheads="1"/>
          </p:cNvSpPr>
          <p:nvPr/>
        </p:nvSpPr>
        <p:spPr bwMode="auto">
          <a:xfrm>
            <a:off x="1538861" y="4255554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>
                <a:latin typeface="Arial Narrow" panose="020B0606020202030204" pitchFamily="34" charset="0"/>
              </a:rPr>
              <a:t>O</a:t>
            </a:r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06" name="Rectangle 71"/>
          <p:cNvSpPr>
            <a:spLocks noChangeArrowheads="1"/>
          </p:cNvSpPr>
          <p:nvPr/>
        </p:nvSpPr>
        <p:spPr bwMode="auto">
          <a:xfrm>
            <a:off x="5717399" y="4289460"/>
            <a:ext cx="20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0" dirty="0">
                <a:latin typeface="Arial Narrow" panose="020B0606020202030204" pitchFamily="34" charset="0"/>
              </a:rPr>
              <a:t>O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9310" name="Rectangle 126"/>
          <p:cNvSpPr>
            <a:spLocks noChangeArrowheads="1"/>
          </p:cNvSpPr>
          <p:nvPr/>
        </p:nvSpPr>
        <p:spPr bwMode="auto">
          <a:xfrm>
            <a:off x="5562401" y="1891757"/>
            <a:ext cx="3033713" cy="2235200"/>
          </a:xfrm>
          <a:prstGeom prst="rect">
            <a:avLst/>
          </a:prstGeom>
          <a:noFill/>
          <a:ln w="38100" algn="ctr">
            <a:solidFill>
              <a:srgbClr val="5591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>
              <a:latin typeface="Arial Narrow" panose="020B0606020202030204" pitchFamily="34" charset="0"/>
            </a:endParaRPr>
          </a:p>
        </p:txBody>
      </p:sp>
      <p:sp>
        <p:nvSpPr>
          <p:cNvPr id="9312" name="Oval 93"/>
          <p:cNvSpPr>
            <a:spLocks noChangeArrowheads="1"/>
          </p:cNvSpPr>
          <p:nvPr/>
        </p:nvSpPr>
        <p:spPr bwMode="auto">
          <a:xfrm>
            <a:off x="2937556" y="4605416"/>
            <a:ext cx="309562" cy="310663"/>
          </a:xfrm>
          <a:prstGeom prst="ellipse">
            <a:avLst/>
          </a:prstGeom>
          <a:solidFill>
            <a:srgbClr val="FFCCCC"/>
          </a:solidFill>
          <a:ln w="28575" cap="rnd">
            <a:solidFill>
              <a:srgbClr val="FFCCCC"/>
            </a:solidFill>
            <a:round/>
            <a:headEnd/>
            <a:tailEnd/>
          </a:ln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9313" name="Rectangle 112"/>
          <p:cNvSpPr>
            <a:spLocks noChangeArrowheads="1"/>
          </p:cNvSpPr>
          <p:nvPr/>
        </p:nvSpPr>
        <p:spPr bwMode="auto">
          <a:xfrm>
            <a:off x="3053063" y="4587809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 b="0" dirty="0">
                <a:latin typeface="Arial Narrow" panose="020B0606020202030204" pitchFamily="34" charset="0"/>
              </a:rPr>
              <a:t>-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128" name="Oval 93"/>
          <p:cNvSpPr>
            <a:spLocks noChangeArrowheads="1"/>
          </p:cNvSpPr>
          <p:nvPr/>
        </p:nvSpPr>
        <p:spPr bwMode="auto">
          <a:xfrm>
            <a:off x="3803810" y="4635200"/>
            <a:ext cx="309562" cy="310663"/>
          </a:xfrm>
          <a:prstGeom prst="ellipse">
            <a:avLst/>
          </a:prstGeom>
          <a:solidFill>
            <a:srgbClr val="FFCCCC"/>
          </a:solidFill>
          <a:ln w="28575" cap="rnd">
            <a:solidFill>
              <a:srgbClr val="FFCCCC"/>
            </a:solidFill>
            <a:round/>
            <a:headEnd/>
            <a:tailEnd/>
          </a:ln>
        </p:spPr>
        <p:txBody>
          <a:bodyPr/>
          <a:lstStyle/>
          <a:p>
            <a:endParaRPr lang="fr-FR" sz="2000">
              <a:latin typeface="Arial Narrow" panose="020B0606020202030204" pitchFamily="34" charset="0"/>
            </a:endParaRPr>
          </a:p>
        </p:txBody>
      </p:sp>
      <p:sp>
        <p:nvSpPr>
          <p:cNvPr id="129" name="Rectangle 112"/>
          <p:cNvSpPr>
            <a:spLocks noChangeArrowheads="1"/>
          </p:cNvSpPr>
          <p:nvPr/>
        </p:nvSpPr>
        <p:spPr bwMode="auto">
          <a:xfrm>
            <a:off x="3919317" y="461759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 b="0" dirty="0">
                <a:latin typeface="Arial Narrow" panose="020B0606020202030204" pitchFamily="34" charset="0"/>
              </a:rPr>
              <a:t>-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116" name="Text Box 79"/>
          <p:cNvSpPr txBox="1">
            <a:spLocks noChangeArrowheads="1"/>
          </p:cNvSpPr>
          <p:nvPr/>
        </p:nvSpPr>
        <p:spPr bwMode="auto">
          <a:xfrm>
            <a:off x="6723987" y="3765860"/>
            <a:ext cx="1970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Niacine (vit B3)</a:t>
            </a:r>
            <a:endParaRPr lang="fr-FR" sz="1800" dirty="0">
              <a:latin typeface="Arial Narrow" panose="020B0606020202030204" pitchFamily="34" charset="0"/>
            </a:endParaRPr>
          </a:p>
        </p:txBody>
      </p:sp>
      <p:pic>
        <p:nvPicPr>
          <p:cNvPr id="118" name="Picture 22" descr="j04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 – Les cofacteurs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enzymatiques</a:t>
            </a:r>
          </a:p>
          <a:p>
            <a:pPr marL="514350" indent="-514350" algn="just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B - Nicotinamide Adénine Dinucléotide (NAD</a:t>
            </a:r>
            <a:r>
              <a:rPr lang="pt-BR" sz="2400" b="1" baseline="30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20" name="Forme libre 119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Triangle isocèle 121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Triangle isocèle 129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132" name="ZoneTexte 131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2322513" y="2924219"/>
            <a:ext cx="521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800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6135688" y="2924219"/>
            <a:ext cx="521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B0F0"/>
                </a:solidFill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730625" y="3427456"/>
            <a:ext cx="1528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n>
                <a:solidFill>
                  <a:sysClr val="windowText" lastClr="000000"/>
                </a:solidFill>
              </a:ln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4233863" y="2617831"/>
            <a:ext cx="4651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000" i="1">
                <a:latin typeface="Arial Narrow" panose="020B0606020202030204" pitchFamily="34" charset="0"/>
              </a:rPr>
              <a:t>E</a:t>
            </a:r>
          </a:p>
        </p:txBody>
      </p:sp>
      <p:sp>
        <p:nvSpPr>
          <p:cNvPr id="10253" name="Text Box 4"/>
          <p:cNvSpPr txBox="1">
            <a:spLocks noChangeArrowheads="1"/>
          </p:cNvSpPr>
          <p:nvPr/>
        </p:nvSpPr>
        <p:spPr bwMode="auto">
          <a:xfrm>
            <a:off x="688974" y="4460919"/>
            <a:ext cx="22988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>
                <a:latin typeface="Arial Narrow" panose="020B0606020202030204" pitchFamily="34" charset="0"/>
              </a:rPr>
              <a:t>S : substrat</a:t>
            </a:r>
          </a:p>
          <a:p>
            <a:pPr algn="just" eaLnBrk="1" hangingPunct="1"/>
            <a:r>
              <a:rPr lang="fr-FR" sz="2400" b="0">
                <a:latin typeface="Arial Narrow" panose="020B0606020202030204" pitchFamily="34" charset="0"/>
              </a:rPr>
              <a:t>P : produit</a:t>
            </a:r>
          </a:p>
          <a:p>
            <a:pPr algn="just" eaLnBrk="1" hangingPunct="1"/>
            <a:r>
              <a:rPr lang="fr-FR" sz="2400" b="0">
                <a:latin typeface="Arial Narrow" panose="020B0606020202030204" pitchFamily="34" charset="0"/>
              </a:rPr>
              <a:t>E : enzyme</a:t>
            </a:r>
          </a:p>
        </p:txBody>
      </p:sp>
      <p:sp>
        <p:nvSpPr>
          <p:cNvPr id="10254" name="Text Box 4"/>
          <p:cNvSpPr txBox="1">
            <a:spLocks noChangeArrowheads="1"/>
          </p:cNvSpPr>
          <p:nvPr/>
        </p:nvSpPr>
        <p:spPr bwMode="auto">
          <a:xfrm>
            <a:off x="342900" y="1620881"/>
            <a:ext cx="8491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b="0">
                <a:latin typeface="Arial Narrow" panose="020B0606020202030204" pitchFamily="34" charset="0"/>
              </a:rPr>
              <a:t>La transformation d’une molécule en une autre catalysée par un ou une enzyme s’écrit ainsi :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5"/>
          <p:cNvGrpSpPr>
            <a:grpSpLocks/>
          </p:cNvGrpSpPr>
          <p:nvPr/>
        </p:nvGrpSpPr>
        <p:grpSpPr bwMode="auto">
          <a:xfrm>
            <a:off x="2298700" y="3985766"/>
            <a:ext cx="4716463" cy="1543050"/>
            <a:chOff x="1448" y="2316"/>
            <a:chExt cx="2971" cy="972"/>
          </a:xfrm>
        </p:grpSpPr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472" y="3288"/>
              <a:ext cx="29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1448" y="2316"/>
              <a:ext cx="29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008188" y="1556792"/>
            <a:ext cx="0" cy="47949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009775" y="6349554"/>
            <a:ext cx="5399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1269" name="Text Box 22"/>
          <p:cNvSpPr txBox="1">
            <a:spLocks noChangeArrowheads="1"/>
          </p:cNvSpPr>
          <p:nvPr/>
        </p:nvSpPr>
        <p:spPr bwMode="auto">
          <a:xfrm>
            <a:off x="3184525" y="6351711"/>
            <a:ext cx="3034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dirty="0">
                <a:latin typeface="Arial Narrow" panose="020B0606020202030204" pitchFamily="34" charset="0"/>
              </a:rPr>
              <a:t>Évolution de la réaction</a:t>
            </a:r>
          </a:p>
        </p:txBody>
      </p:sp>
      <p:sp>
        <p:nvSpPr>
          <p:cNvPr id="11270" name="Text Box 23"/>
          <p:cNvSpPr txBox="1">
            <a:spLocks noChangeArrowheads="1"/>
          </p:cNvSpPr>
          <p:nvPr/>
        </p:nvSpPr>
        <p:spPr bwMode="auto">
          <a:xfrm rot="-5400000">
            <a:off x="562769" y="3394422"/>
            <a:ext cx="2128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>
                <a:latin typeface="Arial Narrow" panose="020B0606020202030204" pitchFamily="34" charset="0"/>
              </a:rPr>
              <a:t>Énergie libre, G</a:t>
            </a:r>
          </a:p>
        </p:txBody>
      </p:sp>
      <p:sp>
        <p:nvSpPr>
          <p:cNvPr id="11271" name="Line 28"/>
          <p:cNvSpPr>
            <a:spLocks noChangeShapeType="1"/>
          </p:cNvSpPr>
          <p:nvPr/>
        </p:nvSpPr>
        <p:spPr bwMode="auto">
          <a:xfrm>
            <a:off x="2798763" y="3982591"/>
            <a:ext cx="55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1272" name="Line 29"/>
          <p:cNvSpPr>
            <a:spLocks noChangeShapeType="1"/>
          </p:cNvSpPr>
          <p:nvPr/>
        </p:nvSpPr>
        <p:spPr bwMode="auto">
          <a:xfrm>
            <a:off x="6315075" y="5525641"/>
            <a:ext cx="55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11273" name="Text Box 32"/>
          <p:cNvSpPr txBox="1">
            <a:spLocks noChangeArrowheads="1"/>
          </p:cNvSpPr>
          <p:nvPr/>
        </p:nvSpPr>
        <p:spPr bwMode="auto">
          <a:xfrm>
            <a:off x="2330450" y="4047679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>
                <a:latin typeface="Arial Narrow" panose="020B0606020202030204" pitchFamily="34" charset="0"/>
              </a:rPr>
              <a:t>Énergie libre de R</a:t>
            </a:r>
          </a:p>
        </p:txBody>
      </p:sp>
      <p:sp>
        <p:nvSpPr>
          <p:cNvPr id="11274" name="Text Box 33"/>
          <p:cNvSpPr txBox="1">
            <a:spLocks noChangeArrowheads="1"/>
          </p:cNvSpPr>
          <p:nvPr/>
        </p:nvSpPr>
        <p:spPr bwMode="auto">
          <a:xfrm>
            <a:off x="5843588" y="5606604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1800">
                <a:latin typeface="Arial Narrow" panose="020B0606020202030204" pitchFamily="34" charset="0"/>
              </a:rPr>
              <a:t>Énergie libre de P</a:t>
            </a:r>
          </a:p>
        </p:txBody>
      </p:sp>
      <p:sp>
        <p:nvSpPr>
          <p:cNvPr id="11275" name="Line 42"/>
          <p:cNvSpPr>
            <a:spLocks noChangeShapeType="1"/>
          </p:cNvSpPr>
          <p:nvPr/>
        </p:nvSpPr>
        <p:spPr bwMode="auto">
          <a:xfrm flipH="1" flipV="1">
            <a:off x="4837113" y="4042916"/>
            <a:ext cx="0" cy="146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9228" name="Text Box 44"/>
          <p:cNvSpPr txBox="1">
            <a:spLocks noChangeArrowheads="1"/>
          </p:cNvSpPr>
          <p:nvPr/>
        </p:nvSpPr>
        <p:spPr bwMode="auto">
          <a:xfrm>
            <a:off x="4883150" y="4153300"/>
            <a:ext cx="286385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Calibri" pitchFamily="34" charset="0"/>
              </a:rPr>
              <a:t>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G &lt; 0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d’où réaction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R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 P thermodynamiquement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possible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grpSp>
        <p:nvGrpSpPr>
          <p:cNvPr id="11277" name="Group 52"/>
          <p:cNvGrpSpPr>
            <a:grpSpLocks/>
          </p:cNvGrpSpPr>
          <p:nvPr/>
        </p:nvGrpSpPr>
        <p:grpSpPr bwMode="auto">
          <a:xfrm>
            <a:off x="3338513" y="1950665"/>
            <a:ext cx="3497262" cy="830263"/>
            <a:chOff x="1514" y="810"/>
            <a:chExt cx="2203" cy="523"/>
          </a:xfrm>
        </p:grpSpPr>
        <p:sp>
          <p:nvSpPr>
            <p:cNvPr id="11286" name="Text Box 48"/>
            <p:cNvSpPr txBox="1">
              <a:spLocks noChangeArrowheads="1"/>
            </p:cNvSpPr>
            <p:nvPr/>
          </p:nvSpPr>
          <p:spPr bwMode="auto">
            <a:xfrm>
              <a:off x="1514" y="810"/>
              <a:ext cx="7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4800">
                  <a:latin typeface="Arial Narrow" panose="020B0606020202030204" pitchFamily="34" charset="0"/>
                </a:rPr>
                <a:t>R</a:t>
              </a:r>
              <a:r>
                <a:rPr lang="fr-FR" sz="2400">
                  <a:latin typeface="Arial Narrow" panose="020B0606020202030204" pitchFamily="34" charset="0"/>
                </a:rPr>
                <a:t>éactif</a:t>
              </a:r>
              <a:endParaRPr lang="fr-FR" sz="4800">
                <a:latin typeface="Arial Narrow" panose="020B0606020202030204" pitchFamily="34" charset="0"/>
              </a:endParaRPr>
            </a:p>
          </p:txBody>
        </p:sp>
        <p:sp>
          <p:nvSpPr>
            <p:cNvPr id="11287" name="Text Box 49"/>
            <p:cNvSpPr txBox="1">
              <a:spLocks noChangeArrowheads="1"/>
            </p:cNvSpPr>
            <p:nvPr/>
          </p:nvSpPr>
          <p:spPr bwMode="auto">
            <a:xfrm>
              <a:off x="3389" y="810"/>
              <a:ext cx="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4800">
                  <a:latin typeface="Arial Narrow" panose="020B0606020202030204" pitchFamily="34" charset="0"/>
                </a:rPr>
                <a:t>P</a:t>
              </a:r>
            </a:p>
          </p:txBody>
        </p:sp>
        <p:sp>
          <p:nvSpPr>
            <p:cNvPr id="11288" name="Line 50"/>
            <p:cNvSpPr>
              <a:spLocks noChangeShapeType="1"/>
            </p:cNvSpPr>
            <p:nvPr/>
          </p:nvSpPr>
          <p:spPr bwMode="auto">
            <a:xfrm>
              <a:off x="2352" y="1081"/>
              <a:ext cx="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22" descr="j04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71" y="6309320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réaction non-catalysée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8913" y="4186456"/>
            <a:ext cx="8867775" cy="11147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188913" y="1591367"/>
            <a:ext cx="87836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Attention, un </a:t>
            </a:r>
            <a:r>
              <a:rPr lang="fr-FR" sz="2400" b="0" dirty="0">
                <a:latin typeface="Symbol" panose="05050102010706020507" pitchFamily="18" charset="2"/>
              </a:rPr>
              <a:t>D</a:t>
            </a:r>
            <a:r>
              <a:rPr lang="fr-FR" sz="2400" b="0" dirty="0">
                <a:latin typeface="Arial Narrow" panose="020B0606020202030204" pitchFamily="34" charset="0"/>
              </a:rPr>
              <a:t>G&lt;0 ne signifie pas que la réaction a </a:t>
            </a:r>
            <a:r>
              <a:rPr lang="fr-FR" sz="2400" b="0" dirty="0" smtClean="0">
                <a:latin typeface="Arial Narrow" panose="020B0606020202030204" pitchFamily="34" charset="0"/>
              </a:rPr>
              <a:t>lieu.</a:t>
            </a:r>
          </a:p>
          <a:p>
            <a:pPr algn="just">
              <a:buClr>
                <a:srgbClr val="FF0000"/>
              </a:buClr>
            </a:pPr>
            <a:endParaRPr lang="fr-FR" sz="1600" dirty="0">
              <a:latin typeface="Arial Narrow" panose="020B060602020203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fr-FR" sz="2400" b="0" dirty="0" smtClean="0">
                <a:latin typeface="Arial Narrow" panose="020B0606020202030204" pitchFamily="34" charset="0"/>
              </a:rPr>
              <a:t>Cela </a:t>
            </a:r>
            <a:r>
              <a:rPr lang="fr-FR" sz="2400" b="0" dirty="0">
                <a:latin typeface="Arial Narrow" panose="020B0606020202030204" pitchFamily="34" charset="0"/>
              </a:rPr>
              <a:t>signifie qu’elle est </a:t>
            </a:r>
            <a:r>
              <a:rPr lang="fr-FR" sz="2400" dirty="0" smtClean="0">
                <a:latin typeface="Arial Narrow" panose="020B0606020202030204" pitchFamily="34" charset="0"/>
              </a:rPr>
              <a:t>possible thermodynamiquement</a:t>
            </a:r>
            <a:r>
              <a:rPr lang="fr-FR" sz="2400" dirty="0">
                <a:latin typeface="Arial Narrow" panose="020B0606020202030204" pitchFamily="34" charset="0"/>
              </a:rPr>
              <a:t>. </a:t>
            </a:r>
            <a:endParaRPr lang="fr-FR" sz="2400" b="0" dirty="0">
              <a:latin typeface="Arial Narrow" panose="020B0606020202030204" pitchFamily="34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88913" y="2801461"/>
            <a:ext cx="87836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fr-FR" sz="2400" b="0" dirty="0">
                <a:latin typeface="Arial Narrow" panose="020B0606020202030204" pitchFamily="34" charset="0"/>
                <a:cs typeface="Calibri" pitchFamily="34" charset="0"/>
              </a:rPr>
              <a:t>L’oxydation complète du saccharose par l’O</a:t>
            </a:r>
            <a:r>
              <a:rPr lang="fr-FR" sz="2400" b="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fr-FR" sz="2400" b="0" dirty="0">
                <a:latin typeface="Arial Narrow" panose="020B0606020202030204" pitchFamily="34" charset="0"/>
                <a:cs typeface="Calibri" pitchFamily="34" charset="0"/>
              </a:rPr>
              <a:t> est très </a:t>
            </a:r>
            <a:r>
              <a:rPr lang="fr-FR" sz="2400" b="0" dirty="0" err="1">
                <a:latin typeface="Arial Narrow" panose="020B0606020202030204" pitchFamily="34" charset="0"/>
                <a:cs typeface="Calibri" pitchFamily="34" charset="0"/>
              </a:rPr>
              <a:t>exergonique</a:t>
            </a:r>
            <a:r>
              <a:rPr lang="fr-FR" sz="2400" b="0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fr-FR" sz="2400" b="0" dirty="0" smtClean="0">
                <a:latin typeface="Arial Narrow" panose="020B0606020202030204" pitchFamily="34" charset="0"/>
                <a:cs typeface="Calibri" pitchFamily="34" charset="0"/>
              </a:rPr>
              <a:t> (</a:t>
            </a:r>
            <a:r>
              <a:rPr lang="fr-FR" sz="2400" b="0" dirty="0">
                <a:latin typeface="Symbol" panose="05050102010706020507" pitchFamily="18" charset="2"/>
                <a:cs typeface="Calibri" pitchFamily="34" charset="0"/>
              </a:rPr>
              <a:t>D</a:t>
            </a:r>
            <a:r>
              <a:rPr lang="fr-FR" sz="2400" b="0" dirty="0">
                <a:latin typeface="Arial Narrow" panose="020B0606020202030204" pitchFamily="34" charset="0"/>
                <a:cs typeface="Calibri" pitchFamily="34" charset="0"/>
              </a:rPr>
              <a:t>G très négatif</a:t>
            </a:r>
            <a:r>
              <a:rPr lang="fr-FR" sz="2400" b="0" dirty="0" smtClean="0">
                <a:latin typeface="Arial Narrow" panose="020B0606020202030204" pitchFamily="34" charset="0"/>
                <a:cs typeface="Calibri" pitchFamily="34" charset="0"/>
              </a:rPr>
              <a:t>) :</a:t>
            </a:r>
            <a:endParaRPr lang="fr-FR" sz="2400" b="0" dirty="0">
              <a:latin typeface="Arial Narrow" panose="020B0606020202030204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None/>
              <a:defRPr/>
            </a:pPr>
            <a:endParaRPr lang="fr-FR" sz="1200" b="0" dirty="0">
              <a:latin typeface="Arial Narrow" panose="020B0606020202030204" pitchFamily="34" charset="0"/>
              <a:cs typeface="Calibri" pitchFamily="34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fr-FR" sz="2400" b="1" dirty="0">
                <a:latin typeface="Arial Narrow" panose="020B0606020202030204" pitchFamily="34" charset="0"/>
                <a:cs typeface="Calibri" pitchFamily="34" charset="0"/>
              </a:rPr>
              <a:t>saccharose + 12 O</a:t>
            </a:r>
            <a:r>
              <a:rPr lang="fr-FR" sz="2400" b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fr-FR" sz="2400" b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fr-FR" sz="2400" b="1" dirty="0"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 12 H</a:t>
            </a:r>
            <a:r>
              <a:rPr lang="fr-FR" sz="2400" b="1" baseline="-25000" dirty="0"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2</a:t>
            </a:r>
            <a:r>
              <a:rPr lang="fr-FR" sz="2400" b="1" dirty="0"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O + 12 CO</a:t>
            </a:r>
            <a:r>
              <a:rPr lang="fr-FR" sz="2400" b="1" baseline="-25000" dirty="0"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2 </a:t>
            </a:r>
            <a:r>
              <a:rPr lang="fr-FR" sz="2400" b="1" dirty="0">
                <a:latin typeface="Arial Narrow" panose="020B0606020202030204" pitchFamily="34" charset="0"/>
                <a:cs typeface="Calibri" pitchFamily="34" charset="0"/>
                <a:sym typeface="Wingdings" pitchFamily="2" charset="2"/>
              </a:rPr>
              <a:t>+ énergie</a:t>
            </a:r>
            <a:endParaRPr lang="fr-FR" sz="24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273050" y="4326195"/>
            <a:ext cx="8697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fr-FR" sz="2400" b="0" i="1" dirty="0">
                <a:solidFill>
                  <a:srgbClr val="FF0000"/>
                </a:solidFill>
                <a:latin typeface="Arial Narrow" panose="020B0606020202030204" pitchFamily="34" charset="0"/>
              </a:rPr>
              <a:t>pourtant le sucre qui se trouve dans votre placard en contact avec l’oxygène de l’air ne s’enflamme pas en libérant de l’eau et du gaz carbonique.</a:t>
            </a:r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273050" y="5406315"/>
            <a:ext cx="8783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2400" b="0" dirty="0">
                <a:latin typeface="Arial Narrow" panose="020B0606020202030204" pitchFamily="34" charset="0"/>
              </a:rPr>
              <a:t>La réaction est possible mais sans catalyseur elle se déroule à une vitesse imperceptible.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 – La réaction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enzymatique</a:t>
            </a:r>
          </a:p>
          <a:p>
            <a:pPr marL="514350" indent="-514350" algn="just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réaction non-catalysée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91440" y="66507"/>
            <a:ext cx="8945056" cy="806335"/>
          </a:xfrm>
          <a:custGeom>
            <a:avLst/>
            <a:gdLst>
              <a:gd name="connsiteX0" fmla="*/ 8313 w 12045142"/>
              <a:gd name="connsiteY0" fmla="*/ 0 h 806335"/>
              <a:gd name="connsiteX1" fmla="*/ 12045142 w 12045142"/>
              <a:gd name="connsiteY1" fmla="*/ 0 h 806335"/>
              <a:gd name="connsiteX2" fmla="*/ 12045142 w 12045142"/>
              <a:gd name="connsiteY2" fmla="*/ 806335 h 806335"/>
              <a:gd name="connsiteX3" fmla="*/ 0 w 12045142"/>
              <a:gd name="connsiteY3" fmla="*/ 340822 h 806335"/>
              <a:gd name="connsiteX4" fmla="*/ 8313 w 12045142"/>
              <a:gd name="connsiteY4" fmla="*/ 0 h 8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5142" h="806335">
                <a:moveTo>
                  <a:pt x="8313" y="0"/>
                </a:moveTo>
                <a:lnTo>
                  <a:pt x="12045142" y="0"/>
                </a:lnTo>
                <a:lnTo>
                  <a:pt x="12045142" y="806335"/>
                </a:lnTo>
                <a:lnTo>
                  <a:pt x="0" y="340822"/>
                </a:lnTo>
                <a:lnTo>
                  <a:pt x="8313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16200000" flipH="1">
            <a:off x="8532508" y="349972"/>
            <a:ext cx="828000" cy="239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-72504" y="156886"/>
            <a:ext cx="396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92" y="99759"/>
            <a:ext cx="1122991" cy="68724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55656" y="7760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M1 </a:t>
            </a:r>
            <a:r>
              <a:rPr lang="fr-FR" sz="16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Radiophysique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Médicale 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sz="1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Génie Biomédical</a:t>
            </a:r>
            <a:endParaRPr lang="fr-FR" sz="1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t="-10667" b="-3066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3140</Words>
  <Application>Microsoft Office PowerPoint</Application>
  <PresentationFormat>Affichage à l'écran (4:3)</PresentationFormat>
  <Paragraphs>708</Paragraphs>
  <Slides>43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II – Les Enzymes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</dc:creator>
  <cp:lastModifiedBy>Eric</cp:lastModifiedBy>
  <cp:revision>80</cp:revision>
  <dcterms:created xsi:type="dcterms:W3CDTF">2012-12-30T10:39:41Z</dcterms:created>
  <dcterms:modified xsi:type="dcterms:W3CDTF">2017-01-31T20:55:15Z</dcterms:modified>
</cp:coreProperties>
</file>